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76"/>
  </p:notesMasterIdLst>
  <p:sldIdLst>
    <p:sldId id="256" r:id="rId2"/>
    <p:sldId id="257" r:id="rId3"/>
    <p:sldId id="303" r:id="rId4"/>
    <p:sldId id="306" r:id="rId5"/>
    <p:sldId id="314" r:id="rId6"/>
    <p:sldId id="315" r:id="rId7"/>
    <p:sldId id="319" r:id="rId8"/>
    <p:sldId id="317" r:id="rId9"/>
    <p:sldId id="316" r:id="rId10"/>
    <p:sldId id="323" r:id="rId11"/>
    <p:sldId id="321" r:id="rId12"/>
    <p:sldId id="374" r:id="rId13"/>
    <p:sldId id="373" r:id="rId14"/>
    <p:sldId id="322" r:id="rId15"/>
    <p:sldId id="324" r:id="rId16"/>
    <p:sldId id="375" r:id="rId17"/>
    <p:sldId id="325" r:id="rId18"/>
    <p:sldId id="326" r:id="rId19"/>
    <p:sldId id="327" r:id="rId20"/>
    <p:sldId id="328" r:id="rId21"/>
    <p:sldId id="318" r:id="rId22"/>
    <p:sldId id="304" r:id="rId23"/>
    <p:sldId id="308" r:id="rId24"/>
    <p:sldId id="307" r:id="rId25"/>
    <p:sldId id="309" r:id="rId26"/>
    <p:sldId id="310" r:id="rId27"/>
    <p:sldId id="311" r:id="rId28"/>
    <p:sldId id="312" r:id="rId29"/>
    <p:sldId id="313" r:id="rId30"/>
    <p:sldId id="329" r:id="rId31"/>
    <p:sldId id="352" r:id="rId32"/>
    <p:sldId id="376" r:id="rId33"/>
    <p:sldId id="305" r:id="rId34"/>
    <p:sldId id="344" r:id="rId35"/>
    <p:sldId id="330" r:id="rId36"/>
    <p:sldId id="331" r:id="rId37"/>
    <p:sldId id="332" r:id="rId38"/>
    <p:sldId id="334" r:id="rId39"/>
    <p:sldId id="335" r:id="rId40"/>
    <p:sldId id="336" r:id="rId41"/>
    <p:sldId id="337" r:id="rId42"/>
    <p:sldId id="345" r:id="rId43"/>
    <p:sldId id="354" r:id="rId44"/>
    <p:sldId id="357" r:id="rId45"/>
    <p:sldId id="355" r:id="rId46"/>
    <p:sldId id="356" r:id="rId47"/>
    <p:sldId id="358" r:id="rId48"/>
    <p:sldId id="359" r:id="rId49"/>
    <p:sldId id="360" r:id="rId50"/>
    <p:sldId id="361" r:id="rId51"/>
    <p:sldId id="362" r:id="rId52"/>
    <p:sldId id="363" r:id="rId53"/>
    <p:sldId id="338" r:id="rId54"/>
    <p:sldId id="377" r:id="rId55"/>
    <p:sldId id="339" r:id="rId56"/>
    <p:sldId id="351" r:id="rId57"/>
    <p:sldId id="340" r:id="rId58"/>
    <p:sldId id="341" r:id="rId59"/>
    <p:sldId id="378" r:id="rId60"/>
    <p:sldId id="346" r:id="rId61"/>
    <p:sldId id="379" r:id="rId62"/>
    <p:sldId id="347" r:id="rId63"/>
    <p:sldId id="380" r:id="rId64"/>
    <p:sldId id="348" r:id="rId65"/>
    <p:sldId id="364" r:id="rId66"/>
    <p:sldId id="372" r:id="rId67"/>
    <p:sldId id="381" r:id="rId68"/>
    <p:sldId id="349" r:id="rId69"/>
    <p:sldId id="368" r:id="rId70"/>
    <p:sldId id="353" r:id="rId71"/>
    <p:sldId id="350" r:id="rId72"/>
    <p:sldId id="370" r:id="rId73"/>
    <p:sldId id="371" r:id="rId74"/>
    <p:sldId id="301" r:id="rId7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527C6DAD-B983-8E4B-B112-2961C46DA862}">
          <p14:sldIdLst>
            <p14:sldId id="256"/>
            <p14:sldId id="257"/>
          </p14:sldIdLst>
        </p14:section>
        <p14:section name="channel" id="{148FA8C7-D0F7-D049-81A9-6EB3443E076F}">
          <p14:sldIdLst>
            <p14:sldId id="303"/>
            <p14:sldId id="306"/>
            <p14:sldId id="314"/>
            <p14:sldId id="315"/>
            <p14:sldId id="319"/>
            <p14:sldId id="317"/>
            <p14:sldId id="316"/>
            <p14:sldId id="323"/>
            <p14:sldId id="321"/>
            <p14:sldId id="374"/>
            <p14:sldId id="373"/>
            <p14:sldId id="322"/>
            <p14:sldId id="324"/>
            <p14:sldId id="375"/>
            <p14:sldId id="325"/>
            <p14:sldId id="326"/>
            <p14:sldId id="327"/>
            <p14:sldId id="328"/>
            <p14:sldId id="318"/>
          </p14:sldIdLst>
        </p14:section>
        <p14:section name="Friis" id="{C428E832-B5F1-8843-AEE0-707319BB8BD9}">
          <p14:sldIdLst>
            <p14:sldId id="304"/>
            <p14:sldId id="308"/>
            <p14:sldId id="307"/>
            <p14:sldId id="309"/>
            <p14:sldId id="310"/>
            <p14:sldId id="311"/>
            <p14:sldId id="312"/>
            <p14:sldId id="313"/>
            <p14:sldId id="329"/>
            <p14:sldId id="352"/>
            <p14:sldId id="376"/>
          </p14:sldIdLst>
        </p14:section>
        <p14:section name="RFID" id="{3EA3CAAF-261C-BD4E-8DFC-CD96A350342D}">
          <p14:sldIdLst>
            <p14:sldId id="305"/>
            <p14:sldId id="344"/>
            <p14:sldId id="330"/>
            <p14:sldId id="331"/>
            <p14:sldId id="332"/>
            <p14:sldId id="334"/>
            <p14:sldId id="335"/>
            <p14:sldId id="336"/>
            <p14:sldId id="337"/>
            <p14:sldId id="345"/>
            <p14:sldId id="354"/>
            <p14:sldId id="357"/>
            <p14:sldId id="355"/>
            <p14:sldId id="356"/>
            <p14:sldId id="358"/>
            <p14:sldId id="359"/>
            <p14:sldId id="360"/>
            <p14:sldId id="361"/>
            <p14:sldId id="362"/>
            <p14:sldId id="363"/>
            <p14:sldId id="338"/>
            <p14:sldId id="377"/>
            <p14:sldId id="339"/>
            <p14:sldId id="351"/>
            <p14:sldId id="340"/>
            <p14:sldId id="341"/>
            <p14:sldId id="378"/>
            <p14:sldId id="346"/>
            <p14:sldId id="379"/>
            <p14:sldId id="347"/>
            <p14:sldId id="380"/>
            <p14:sldId id="348"/>
            <p14:sldId id="364"/>
            <p14:sldId id="372"/>
            <p14:sldId id="381"/>
            <p14:sldId id="349"/>
            <p14:sldId id="368"/>
            <p14:sldId id="353"/>
          </p14:sldIdLst>
        </p14:section>
        <p14:section name="end" id="{EE857F6F-7FD5-644F-8679-010F7E321B91}">
          <p14:sldIdLst>
            <p14:sldId id="350"/>
            <p14:sldId id="370"/>
            <p14:sldId id="371"/>
            <p14:sldId id="30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0F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787" autoAdjust="0"/>
    <p:restoredTop sz="56811" autoAdjust="0"/>
  </p:normalViewPr>
  <p:slideViewPr>
    <p:cSldViewPr snapToGrid="0" showGuides="1">
      <p:cViewPr varScale="1">
        <p:scale>
          <a:sx n="39" d="100"/>
          <a:sy n="39" d="100"/>
        </p:scale>
        <p:origin x="348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17A10C-87C9-49E5-AE05-110105D8C539}" type="datetimeFigureOut">
              <a:rPr lang="zh-TW" altLang="en-US" smtClean="0"/>
              <a:t>2018/7/31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9F9334-C2B5-40DC-A82F-94CC416C979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289412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Directivity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839013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在這先介紹以移動影響 </a:t>
            </a:r>
            <a:r>
              <a:rPr kumimoji="1" lang="en-US" altLang="zh-TW" dirty="0" smtClean="0"/>
              <a:t>channel </a:t>
            </a:r>
            <a:r>
              <a:rPr kumimoji="1" lang="zh-TW" altLang="en-US" dirty="0" smtClean="0"/>
              <a:t>的其中兩種 </a:t>
            </a:r>
            <a:r>
              <a:rPr kumimoji="1" lang="en-US" altLang="zh-TW" dirty="0" smtClean="0"/>
              <a:t>fading</a:t>
            </a:r>
            <a:endParaRPr kumimoji="1" lang="zh-TW" altLang="en-US" dirty="0" smtClean="0"/>
          </a:p>
          <a:p>
            <a:endParaRPr kumimoji="1" lang="zh-TW" altLang="en-US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9423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因為是 移動的影響 所以頻域方面會考慮 </a:t>
            </a:r>
            <a:r>
              <a:rPr kumimoji="1" lang="en-US" altLang="zh-TW" dirty="0" smtClean="0"/>
              <a:t>Doppler </a:t>
            </a:r>
            <a:r>
              <a:rPr kumimoji="1" lang="zh-TW" altLang="en-US" dirty="0" smtClean="0"/>
              <a:t>效應</a:t>
            </a:r>
            <a:endParaRPr kumimoji="1" lang="en-US" altLang="zh-TW" dirty="0" smtClean="0"/>
          </a:p>
          <a:p>
            <a:r>
              <a:rPr kumimoji="1" lang="en-US" altLang="zh-TW" dirty="0" smtClean="0"/>
              <a:t>Coherence time </a:t>
            </a:r>
            <a:r>
              <a:rPr kumimoji="1" lang="zh-TW" altLang="en-US" dirty="0" smtClean="0"/>
              <a:t>就是一段時間</a:t>
            </a:r>
            <a:r>
              <a:rPr kumimoji="1" lang="zh-TW" altLang="en-US" baseline="0" dirty="0" smtClean="0"/>
              <a:t> </a:t>
            </a:r>
            <a:r>
              <a:rPr kumimoji="1" lang="en-US" altLang="zh-TW" baseline="0" dirty="0" smtClean="0"/>
              <a:t>channel impulse response </a:t>
            </a:r>
            <a:r>
              <a:rPr kumimoji="1" lang="zh-TW" altLang="en-US" baseline="0" dirty="0" smtClean="0"/>
              <a:t>沒有改變</a:t>
            </a:r>
          </a:p>
          <a:p>
            <a:r>
              <a:rPr kumimoji="1" lang="en-US" altLang="zh-TW" dirty="0" smtClean="0"/>
              <a:t>Tc Ds </a:t>
            </a:r>
            <a:r>
              <a:rPr kumimoji="1" lang="zh-TW" altLang="en-US" dirty="0" smtClean="0"/>
              <a:t>成反比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281780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先定義 </a:t>
            </a:r>
            <a:r>
              <a:rPr kumimoji="1" lang="en-US" altLang="zh-TW" dirty="0" smtClean="0"/>
              <a:t>threshold Tc</a:t>
            </a:r>
            <a:r>
              <a:rPr kumimoji="1" lang="en-US" altLang="zh-TW" baseline="0" dirty="0" smtClean="0"/>
              <a:t> Ds</a:t>
            </a:r>
          </a:p>
          <a:p>
            <a:r>
              <a:rPr kumimoji="1" lang="en-US" altLang="zh-TW" dirty="0" smtClean="0"/>
              <a:t>Symbol</a:t>
            </a:r>
            <a:r>
              <a:rPr kumimoji="1" lang="en-US" altLang="zh-TW" baseline="0" dirty="0" smtClean="0"/>
              <a:t> time &lt; Tc W&gt;Ds slow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089028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相反地就是 </a:t>
            </a:r>
            <a:r>
              <a:rPr kumimoji="1" lang="en-US" altLang="zh-TW" dirty="0" smtClean="0"/>
              <a:t>fast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976389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接下來介紹以</a:t>
            </a:r>
            <a:r>
              <a:rPr kumimoji="1" lang="zh-TW" altLang="en-US" baseline="0" dirty="0" smtClean="0"/>
              <a:t> </a:t>
            </a:r>
            <a:r>
              <a:rPr kumimoji="1" lang="en-US" altLang="zh-TW" baseline="0" dirty="0" smtClean="0"/>
              <a:t>multipath </a:t>
            </a:r>
            <a:r>
              <a:rPr kumimoji="1" lang="zh-TW" altLang="en-US" dirty="0" smtClean="0"/>
              <a:t>影響 </a:t>
            </a:r>
            <a:r>
              <a:rPr kumimoji="1" lang="en-US" altLang="zh-TW" dirty="0" smtClean="0"/>
              <a:t>channel </a:t>
            </a:r>
            <a:r>
              <a:rPr kumimoji="1" lang="zh-TW" altLang="en-US" dirty="0" smtClean="0"/>
              <a:t>的其中兩種 </a:t>
            </a:r>
            <a:r>
              <a:rPr kumimoji="1" lang="en-US" altLang="zh-TW" dirty="0" smtClean="0"/>
              <a:t>fading</a:t>
            </a:r>
            <a:endParaRPr kumimoji="1" lang="zh-TW" altLang="en-US" dirty="0" smtClean="0"/>
          </a:p>
          <a:p>
            <a:endParaRPr kumimoji="1" lang="zh-TW" altLang="en-US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356228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針對 </a:t>
            </a:r>
            <a:r>
              <a:rPr kumimoji="1" lang="en-US" altLang="zh-TW" dirty="0" smtClean="0"/>
              <a:t>multipath</a:t>
            </a:r>
            <a:r>
              <a:rPr kumimoji="1" lang="zh-TW" altLang="en-US" baseline="0" dirty="0" smtClean="0"/>
              <a:t> 由兩個指標做判斷</a:t>
            </a:r>
          </a:p>
          <a:p>
            <a:r>
              <a:rPr kumimoji="1" lang="en-US" altLang="zh-TW" sz="1200" dirty="0" smtClean="0">
                <a:latin typeface="Times New Roman" charset="0"/>
                <a:ea typeface="Times New Roman" charset="0"/>
                <a:cs typeface="Times New Roman" charset="0"/>
              </a:rPr>
              <a:t>Coherence Bandwidth : </a:t>
            </a:r>
            <a:r>
              <a:rPr kumimoji="1" lang="zh-TW" altLang="en-US" sz="1200" dirty="0" smtClean="0">
                <a:latin typeface="Times New Roman" charset="0"/>
                <a:ea typeface="Times New Roman" charset="0"/>
                <a:cs typeface="Times New Roman" charset="0"/>
              </a:rPr>
              <a:t>兩訊號大致最大的頻寬</a:t>
            </a:r>
          </a:p>
          <a:p>
            <a:r>
              <a:rPr kumimoji="1" lang="en-US" altLang="zh-TW" sz="1200" dirty="0" smtClean="0">
                <a:latin typeface="Times New Roman" charset="0"/>
                <a:ea typeface="Times New Roman" charset="0"/>
                <a:cs typeface="Times New Roman" charset="0"/>
              </a:rPr>
              <a:t>Delay Spread</a:t>
            </a:r>
            <a:r>
              <a:rPr kumimoji="1" lang="zh-TW" altLang="en-US" sz="12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TW" sz="1200" dirty="0" smtClean="0">
                <a:latin typeface="Times New Roman" charset="0"/>
                <a:ea typeface="Times New Roman" charset="0"/>
                <a:cs typeface="Times New Roman" charset="0"/>
              </a:rPr>
              <a:t>: </a:t>
            </a:r>
            <a:r>
              <a:rPr kumimoji="1" lang="zh-TW" altLang="en-US" sz="1200" dirty="0" smtClean="0">
                <a:latin typeface="Times New Roman" charset="0"/>
                <a:ea typeface="Times New Roman" charset="0"/>
                <a:cs typeface="Times New Roman" charset="0"/>
              </a:rPr>
              <a:t>兩段路徑的 </a:t>
            </a:r>
            <a:r>
              <a:rPr kumimoji="1" lang="en-US" altLang="zh-TW" sz="1200" dirty="0" smtClean="0">
                <a:latin typeface="Times New Roman" charset="0"/>
                <a:ea typeface="Times New Roman" charset="0"/>
                <a:cs typeface="Times New Roman" charset="0"/>
              </a:rPr>
              <a:t>propagation delay </a:t>
            </a:r>
            <a:r>
              <a:rPr kumimoji="1" lang="zh-TW" altLang="en-US" sz="1200" dirty="0" smtClean="0">
                <a:latin typeface="Times New Roman" charset="0"/>
                <a:ea typeface="Times New Roman" charset="0"/>
                <a:cs typeface="Times New Roman" charset="0"/>
              </a:rPr>
              <a:t>的差距</a:t>
            </a:r>
          </a:p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283277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訊號在頻域的比閥值小而時域超過 </a:t>
            </a:r>
            <a:r>
              <a:rPr kumimoji="1" lang="en-US" altLang="zh-TW" dirty="0" smtClean="0"/>
              <a:t>delay spread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454316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相反稱為 </a:t>
            </a:r>
            <a:r>
              <a:rPr kumimoji="1" lang="en-US" altLang="zh-TW" sz="120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Frequency-selective</a:t>
            </a:r>
            <a:r>
              <a:rPr kumimoji="1" lang="en-US" altLang="zh-TW" sz="1200" baseline="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TW" sz="1200" b="0" baseline="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Fading</a:t>
            </a:r>
          </a:p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0328301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前面介紹的是 </a:t>
            </a:r>
            <a:r>
              <a:rPr kumimoji="1" lang="en-US" altLang="zh-TW" dirty="0" smtClean="0"/>
              <a:t>small scale fading</a:t>
            </a:r>
          </a:p>
          <a:p>
            <a:r>
              <a:rPr kumimoji="1" lang="zh-TW" altLang="en-US" dirty="0" smtClean="0"/>
              <a:t>接下來介紹 </a:t>
            </a:r>
            <a:r>
              <a:rPr kumimoji="1" lang="en-US" altLang="zh-TW" dirty="0" smtClean="0"/>
              <a:t>large</a:t>
            </a:r>
            <a:r>
              <a:rPr kumimoji="1" lang="en-US" altLang="zh-TW" baseline="0" dirty="0" smtClean="0"/>
              <a:t> scale fading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53036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看 </a:t>
            </a:r>
            <a:r>
              <a:rPr kumimoji="1" lang="en-US" altLang="zh-TW" dirty="0" smtClean="0"/>
              <a:t>Path</a:t>
            </a:r>
            <a:r>
              <a:rPr kumimoji="1" lang="en-US" altLang="zh-TW" baseline="0" dirty="0" smtClean="0"/>
              <a:t> loss</a:t>
            </a:r>
            <a:r>
              <a:rPr kumimoji="1" lang="zh-TW" altLang="en-US" baseline="0" dirty="0" smtClean="0"/>
              <a:t> 主要是看送出比上收到的能量</a:t>
            </a:r>
          </a:p>
          <a:p>
            <a:r>
              <a:rPr kumimoji="1" lang="zh-TW" altLang="en-US" dirty="0" smtClean="0"/>
              <a:t>收到的訊號會受到 </a:t>
            </a:r>
            <a:r>
              <a:rPr kumimoji="1" lang="en-US" altLang="zh-TW" dirty="0" smtClean="0"/>
              <a:t>fading </a:t>
            </a:r>
            <a:r>
              <a:rPr kumimoji="1" lang="zh-TW" altLang="en-US" dirty="0" smtClean="0"/>
              <a:t>的影響稱為 </a:t>
            </a:r>
            <a:r>
              <a:rPr kumimoji="1" lang="en-US" altLang="zh-TW" dirty="0" smtClean="0"/>
              <a:t>shadowing</a:t>
            </a:r>
            <a:r>
              <a:rPr kumimoji="1" lang="en-US" altLang="zh-TW" baseline="0" dirty="0" smtClean="0"/>
              <a:t> </a:t>
            </a:r>
          </a:p>
          <a:p>
            <a:r>
              <a:rPr kumimoji="1" lang="zh-TW" altLang="en-US" dirty="0" smtClean="0"/>
              <a:t>最常見的就是 </a:t>
            </a:r>
            <a:r>
              <a:rPr kumimoji="1" lang="en-US" altLang="zh-TW" dirty="0" err="1" smtClean="0"/>
              <a:t>tx</a:t>
            </a:r>
            <a:r>
              <a:rPr kumimoji="1" lang="en-US" altLang="zh-TW" dirty="0" smtClean="0"/>
              <a:t> </a:t>
            </a:r>
            <a:r>
              <a:rPr kumimoji="1" lang="en-US" altLang="zh-TW" dirty="0" err="1" smtClean="0"/>
              <a:t>rx</a:t>
            </a:r>
            <a:r>
              <a:rPr kumimoji="1" lang="en-US" altLang="zh-TW" baseline="0" dirty="0" smtClean="0"/>
              <a:t> </a:t>
            </a:r>
            <a:r>
              <a:rPr kumimoji="1" lang="zh-TW" altLang="en-US" baseline="0" dirty="0" smtClean="0"/>
              <a:t>間的傳送路徑有東西阻擋</a:t>
            </a:r>
            <a:endParaRPr kumimoji="1" lang="zh-TW" altLang="en-US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457366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這是訊號 </a:t>
            </a:r>
            <a:r>
              <a:rPr kumimoji="1" lang="en-US" altLang="zh-TW" dirty="0" err="1" smtClean="0"/>
              <a:t>gerneral</a:t>
            </a:r>
            <a:r>
              <a:rPr kumimoji="1" lang="en-US" altLang="zh-TW" dirty="0" smtClean="0"/>
              <a:t> form </a:t>
            </a:r>
            <a:r>
              <a:rPr kumimoji="1" lang="zh-TW" altLang="en-US" dirty="0" smtClean="0"/>
              <a:t> </a:t>
            </a:r>
          </a:p>
          <a:p>
            <a:r>
              <a:rPr kumimoji="1" lang="en-US" altLang="zh-TW" dirty="0" smtClean="0"/>
              <a:t>IQ</a:t>
            </a:r>
            <a:r>
              <a:rPr kumimoji="1" lang="en-US" altLang="zh-TW" baseline="0" dirty="0" smtClean="0"/>
              <a:t> domain </a:t>
            </a:r>
            <a:r>
              <a:rPr kumimoji="1" lang="zh-TW" altLang="en-US" baseline="0" dirty="0" smtClean="0"/>
              <a:t>上表示</a:t>
            </a:r>
          </a:p>
          <a:p>
            <a:r>
              <a:rPr kumimoji="1" lang="en-US" altLang="zh-TW" baseline="0" dirty="0" smtClean="0"/>
              <a:t>Band pass </a:t>
            </a:r>
            <a:r>
              <a:rPr kumimoji="1" lang="zh-TW" altLang="en-US" baseline="0" dirty="0" smtClean="0"/>
              <a:t>訊號典型表示式</a:t>
            </a:r>
          </a:p>
          <a:p>
            <a:r>
              <a:rPr kumimoji="1" lang="zh-TW" altLang="en-US" dirty="0" smtClean="0"/>
              <a:t>還有很多表示訊號的式子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6881844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針對 </a:t>
            </a:r>
            <a:r>
              <a:rPr kumimoji="1" lang="en-US" altLang="zh-TW" dirty="0" smtClean="0"/>
              <a:t>path loss </a:t>
            </a:r>
            <a:r>
              <a:rPr kumimoji="1" lang="zh-TW" altLang="en-US" dirty="0" smtClean="0"/>
              <a:t>的描述</a:t>
            </a:r>
          </a:p>
          <a:p>
            <a:r>
              <a:rPr kumimoji="1" lang="en-US" altLang="zh-TW" dirty="0" err="1" smtClean="0"/>
              <a:t>Friis</a:t>
            </a:r>
            <a:r>
              <a:rPr kumimoji="1" lang="en-US" altLang="zh-TW" baseline="0" dirty="0" smtClean="0"/>
              <a:t> </a:t>
            </a:r>
            <a:r>
              <a:rPr kumimoji="1" lang="zh-TW" altLang="en-US" baseline="0" dirty="0" smtClean="0"/>
              <a:t>提出一個公式來表達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5502025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通常會用 </a:t>
            </a:r>
            <a:r>
              <a:rPr kumimoji="1" lang="en-US" altLang="zh-TW" dirty="0" smtClean="0"/>
              <a:t>gain </a:t>
            </a:r>
            <a:r>
              <a:rPr kumimoji="1" lang="zh-TW" altLang="en-US" dirty="0" smtClean="0"/>
              <a:t>表達天線的 </a:t>
            </a:r>
            <a:r>
              <a:rPr kumimoji="1" lang="en-US" altLang="zh-TW" dirty="0" smtClean="0"/>
              <a:t>performance </a:t>
            </a:r>
            <a:endParaRPr kumimoji="1" lang="zh-TW" altLang="en-US" dirty="0" smtClean="0"/>
          </a:p>
          <a:p>
            <a:r>
              <a:rPr kumimoji="1" lang="en-US" altLang="zh-TW" dirty="0" err="1" smtClean="0"/>
              <a:t>Friis</a:t>
            </a:r>
            <a:r>
              <a:rPr kumimoji="1" lang="en-US" altLang="zh-TW" baseline="0" dirty="0" smtClean="0"/>
              <a:t> </a:t>
            </a:r>
            <a:r>
              <a:rPr kumimoji="1" lang="zh-TW" altLang="en-US" baseline="0" dirty="0" smtClean="0"/>
              <a:t>認為</a:t>
            </a:r>
            <a:r>
              <a:rPr kumimoji="1" lang="zh-TW" altLang="en-US" dirty="0" smtClean="0"/>
              <a:t>現有的公式都太多係數要記</a:t>
            </a:r>
            <a:endParaRPr kumimoji="1" lang="en-US" altLang="zh-TW" dirty="0" smtClean="0"/>
          </a:p>
          <a:p>
            <a:r>
              <a:rPr kumimoji="1" lang="en-US" altLang="zh-TW" dirty="0" smtClean="0"/>
              <a:t>Capture area </a:t>
            </a:r>
            <a:r>
              <a:rPr kumimoji="1" lang="zh-TW" altLang="en-US" dirty="0" smtClean="0"/>
              <a:t>展現 </a:t>
            </a:r>
            <a:r>
              <a:rPr kumimoji="1" lang="en-US" altLang="zh-TW" dirty="0" smtClean="0"/>
              <a:t>free space radio</a:t>
            </a:r>
            <a:r>
              <a:rPr kumimoji="1" lang="en-US" altLang="zh-TW" baseline="0" dirty="0" smtClean="0"/>
              <a:t> circuit </a:t>
            </a:r>
            <a:r>
              <a:rPr kumimoji="1" lang="zh-TW" altLang="en-US" baseline="0" dirty="0" smtClean="0"/>
              <a:t>的特色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5477030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單純用可以量測的數據描述收到及送出訊號的能量比值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5663855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但後來大家都不用 有效天線面積 而改用 </a:t>
            </a:r>
            <a:r>
              <a:rPr kumimoji="1" lang="en-US" altLang="zh-TW" dirty="0" smtClean="0"/>
              <a:t>antenna directivities</a:t>
            </a:r>
            <a:r>
              <a:rPr kumimoji="1" lang="en-US" altLang="zh-TW" baseline="0" dirty="0" smtClean="0"/>
              <a:t> </a:t>
            </a:r>
            <a:endParaRPr kumimoji="1" lang="zh-TW" altLang="en-US" baseline="0" dirty="0" smtClean="0"/>
          </a:p>
          <a:p>
            <a:r>
              <a:rPr kumimoji="1" lang="en-US" altLang="zh-TW" dirty="0" smtClean="0"/>
              <a:t>D </a:t>
            </a:r>
            <a:r>
              <a:rPr kumimoji="1" lang="zh-TW" altLang="en-US" dirty="0" smtClean="0"/>
              <a:t>的介紹投影片有，有興趣可自行閱讀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403342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D_{t}  and D_{r}  are the antenna </a:t>
            </a:r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Directivity"/>
              </a:rPr>
              <a:t>directivities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antenna directivities are linear values</a:t>
            </a:r>
            <a:endParaRPr lang="zh-TW" alt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6338087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看個角度的訊號最強 以 </a:t>
            </a:r>
            <a:r>
              <a:rPr kumimoji="1" lang="en-US" altLang="zh-TW" dirty="0" smtClean="0"/>
              <a:t>D </a:t>
            </a:r>
            <a:r>
              <a:rPr kumimoji="1" lang="zh-TW" altLang="en-US" dirty="0" smtClean="0"/>
              <a:t>表示之</a:t>
            </a:r>
            <a:endParaRPr kumimoji="1"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167884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 err="1" smtClean="0"/>
              <a:t>dBi</a:t>
            </a:r>
            <a:r>
              <a:rPr kumimoji="1" lang="en-US" altLang="zh-TW" dirty="0" smtClean="0"/>
              <a:t> </a:t>
            </a:r>
            <a:r>
              <a:rPr kumimoji="1" lang="zh-TW" altLang="en-US" dirty="0" smtClean="0"/>
              <a:t>的 ｉ的意思是</a:t>
            </a:r>
            <a:r>
              <a:rPr kumimoji="1" lang="en-US" altLang="zh-TW" dirty="0" smtClean="0"/>
              <a:t> </a:t>
            </a:r>
            <a:r>
              <a:rPr kumimoji="1" lang="zh-TW" altLang="en-US" dirty="0" smtClean="0"/>
              <a:t>從點來源發散出的訊號的 能量（</a:t>
            </a:r>
            <a:r>
              <a:rPr kumimoji="1" lang="en-US" altLang="zh-TW" dirty="0" smtClean="0"/>
              <a:t>dB</a:t>
            </a:r>
            <a:r>
              <a:rPr kumimoji="1" lang="zh-TW" altLang="en-US" dirty="0" smtClean="0"/>
              <a:t>）</a:t>
            </a:r>
          </a:p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5420367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從一開始有效天線面積到最後常用的 </a:t>
            </a:r>
            <a:r>
              <a:rPr kumimoji="1" lang="en-US" altLang="zh-TW" dirty="0" smtClean="0"/>
              <a:t>directivity </a:t>
            </a:r>
            <a:r>
              <a:rPr kumimoji="1" lang="zh-TW" altLang="en-US" dirty="0" smtClean="0"/>
              <a:t>來呈現天線的效能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0189238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 smtClean="0"/>
              <a:t>Small scale </a:t>
            </a:r>
          </a:p>
          <a:p>
            <a:r>
              <a:rPr kumimoji="1" lang="zh-TW" altLang="en-US" dirty="0" smtClean="0"/>
              <a:t>以 </a:t>
            </a:r>
            <a:r>
              <a:rPr kumimoji="1" lang="en-US" altLang="zh-TW" dirty="0" smtClean="0"/>
              <a:t>time domain </a:t>
            </a:r>
            <a:r>
              <a:rPr kumimoji="1" lang="zh-TW" altLang="en-US" dirty="0" smtClean="0"/>
              <a:t>來分類，</a:t>
            </a:r>
            <a:r>
              <a:rPr kumimoji="1" lang="en-US" altLang="zh-TW" dirty="0" smtClean="0"/>
              <a:t>Doppler mobility Delay multipath</a:t>
            </a:r>
          </a:p>
          <a:p>
            <a:r>
              <a:rPr kumimoji="1" lang="en-US" altLang="zh-TW" dirty="0" smtClean="0"/>
              <a:t>Large scale</a:t>
            </a:r>
          </a:p>
          <a:p>
            <a:r>
              <a:rPr kumimoji="1" lang="en-US" altLang="zh-TW" dirty="0" smtClean="0"/>
              <a:t>Path loss  shadowing</a:t>
            </a:r>
          </a:p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6058286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看 </a:t>
            </a:r>
            <a:r>
              <a:rPr kumimoji="1" lang="en-US" altLang="zh-TW" dirty="0" err="1" smtClean="0"/>
              <a:t>matlab</a:t>
            </a:r>
            <a:r>
              <a:rPr kumimoji="1" lang="en-US" altLang="zh-TW" dirty="0" smtClean="0"/>
              <a:t> </a:t>
            </a:r>
            <a:r>
              <a:rPr kumimoji="1" lang="zh-TW" altLang="en-US" dirty="0" smtClean="0"/>
              <a:t>小示範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561111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kumimoji="1" lang="zh-TW" altLang="en-US" dirty="0" smtClean="0"/>
                  <a:t>ＩＱ座標 轉換 笛卡爾坐標系</a:t>
                </a:r>
                <a:r>
                  <a:rPr kumimoji="1" lang="en-US" altLang="zh-TW" dirty="0" smtClean="0"/>
                  <a:t> </a:t>
                </a:r>
              </a:p>
              <a:p>
                <a:r>
                  <a:rPr kumimoji="1" lang="en-US" altLang="zh-TW" baseline="0" dirty="0" smtClean="0"/>
                  <a:t> </a:t>
                </a:r>
                <a:r>
                  <a:rPr kumimoji="1" lang="en-US" altLang="zh-TW" baseline="0" dirty="0" err="1" smtClean="0"/>
                  <a:t>ampl</a:t>
                </a:r>
                <a:r>
                  <a:rPr kumimoji="1" lang="en-US" altLang="zh-TW" baseline="0" dirty="0" smtClean="0"/>
                  <a:t>. Phase </a:t>
                </a:r>
                <a:r>
                  <a:rPr kumimoji="1" lang="zh-TW" altLang="en-US" baseline="0" dirty="0" smtClean="0"/>
                  <a:t>轉換</a:t>
                </a:r>
                <a:endParaRPr kumimoji="1" lang="zh-TW" altLang="en-US" sz="1200" dirty="0"/>
              </a:p>
              <a:p>
                <a:endParaRPr kumimoji="1" lang="zh-TW" altLang="en-US" dirty="0"/>
              </a:p>
            </p:txBody>
          </p:sp>
        </mc:Choice>
        <mc:Fallback xmlns="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kumimoji="1" lang="en-US" altLang="zh-TW" dirty="0" smtClean="0"/>
                  <a:t>Time -&gt;</a:t>
                </a:r>
                <a:r>
                  <a:rPr kumimoji="1" lang="en-US" altLang="zh-TW" baseline="0" dirty="0" smtClean="0"/>
                  <a:t> FFT -&gt; freq</a:t>
                </a:r>
                <a:r>
                  <a:rPr kumimoji="1" lang="en-US" altLang="zh-TW" baseline="0" dirty="0" smtClean="0"/>
                  <a:t>.     </a:t>
                </a:r>
                <a:r>
                  <a:rPr kumimoji="1" lang="en-US" altLang="zh-TW" sz="1200" i="0" smtClean="0">
                    <a:latin typeface="Cambria Math" charset="0"/>
                    <a:ea typeface="Cambria Math" charset="0"/>
                    <a:cs typeface="Cambria Math" charset="0"/>
                  </a:rPr>
                  <a:t>𝜔</a:t>
                </a:r>
                <a:r>
                  <a:rPr kumimoji="1" lang="en-US" altLang="zh-TW" sz="1200" b="0" i="0" smtClean="0">
                    <a:latin typeface="Cambria Math" charset="0"/>
                    <a:ea typeface="Cambria Math" charset="0"/>
                    <a:cs typeface="Cambria Math" charset="0"/>
                  </a:rPr>
                  <a:t>=2𝜋𝑓</a:t>
                </a:r>
                <a:endParaRPr kumimoji="1" lang="zh-TW" altLang="en-US" sz="1200" dirty="0"/>
              </a:p>
              <a:p>
                <a:endParaRPr kumimoji="1" lang="zh-TW" altLang="en-US" dirty="0"/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2107523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剛剛畫出來的圖是 圓形的原因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0325316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最後一部份是介紹我目前的研究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5422383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基礎設備介紹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34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4130967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最傳統最常見的無線辨識碼是所謂的 </a:t>
            </a:r>
            <a:r>
              <a:rPr kumimoji="1" lang="en-US" altLang="zh-TW" dirty="0" smtClean="0"/>
              <a:t>bar code </a:t>
            </a:r>
            <a:endParaRPr kumimoji="1" lang="zh-TW" altLang="en-US" dirty="0" smtClean="0"/>
          </a:p>
          <a:p>
            <a:r>
              <a:rPr kumimoji="1" lang="zh-TW" altLang="en-US" dirty="0" smtClean="0"/>
              <a:t>雖然很方便，但卻有許多缺點必須很近、表面必須乾淨、</a:t>
            </a:r>
            <a:r>
              <a:rPr kumimoji="1" lang="en-US" altLang="zh-TW" dirty="0" smtClean="0"/>
              <a:t>LOS</a:t>
            </a:r>
            <a:endParaRPr kumimoji="1" lang="zh-TW" altLang="en-US" dirty="0" smtClean="0"/>
          </a:p>
          <a:p>
            <a:r>
              <a:rPr kumimoji="1" lang="en-US" altLang="zh-TW" dirty="0" smtClean="0"/>
              <a:t>LOS</a:t>
            </a:r>
            <a:r>
              <a:rPr kumimoji="1" lang="zh-TW" altLang="en-US" dirty="0" smtClean="0"/>
              <a:t> </a:t>
            </a:r>
            <a:r>
              <a:rPr kumimoji="1" lang="en-US" altLang="zh-TW" dirty="0" err="1" smtClean="0"/>
              <a:t>tx</a:t>
            </a:r>
            <a:r>
              <a:rPr kumimoji="1" lang="en-US" altLang="zh-TW" baseline="0" dirty="0" smtClean="0"/>
              <a:t> </a:t>
            </a:r>
            <a:r>
              <a:rPr kumimoji="1" lang="zh-TW" altLang="en-US" dirty="0" smtClean="0"/>
              <a:t>與</a:t>
            </a:r>
            <a:r>
              <a:rPr kumimoji="1" lang="en-US" altLang="zh-TW" dirty="0" smtClean="0"/>
              <a:t> </a:t>
            </a:r>
            <a:r>
              <a:rPr kumimoji="1" lang="en-US" altLang="zh-TW" dirty="0" err="1" smtClean="0"/>
              <a:t>rx</a:t>
            </a:r>
            <a:r>
              <a:rPr kumimoji="1" lang="en-US" altLang="zh-TW" baseline="0" dirty="0" smtClean="0"/>
              <a:t> </a:t>
            </a:r>
            <a:r>
              <a:rPr kumimoji="1" lang="zh-TW" altLang="en-US" dirty="0" smtClean="0"/>
              <a:t>之間沒有障礙物</a:t>
            </a:r>
            <a:endParaRPr kumimoji="1" lang="en-US" altLang="zh-TW" dirty="0" smtClean="0"/>
          </a:p>
          <a:p>
            <a:endParaRPr kumimoji="1" lang="zh-TW" altLang="en-US" dirty="0" smtClean="0"/>
          </a:p>
          <a:p>
            <a:r>
              <a:rPr kumimoji="1" lang="en-US" altLang="zh-TW" dirty="0" smtClean="0"/>
              <a:t>RFID</a:t>
            </a:r>
            <a:r>
              <a:rPr kumimoji="1" lang="en-US" altLang="zh-TW" baseline="0" dirty="0" smtClean="0"/>
              <a:t> tag </a:t>
            </a:r>
            <a:r>
              <a:rPr kumimoji="1" lang="zh-TW" altLang="en-US" baseline="0" dirty="0" smtClean="0"/>
              <a:t>可以同時很多一起讀 </a:t>
            </a:r>
            <a:r>
              <a:rPr kumimoji="1" lang="en-US" altLang="zh-TW" baseline="0" dirty="0" smtClean="0"/>
              <a:t>NLOS</a:t>
            </a:r>
            <a:r>
              <a:rPr kumimoji="1" lang="zh-TW" altLang="en-US" baseline="0" dirty="0" smtClean="0"/>
              <a:t> 不易毀損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35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326921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 smtClean="0"/>
              <a:t>Tag</a:t>
            </a:r>
            <a:r>
              <a:rPr kumimoji="1" lang="en-US" altLang="zh-TW" baseline="0" dirty="0" smtClean="0"/>
              <a:t> </a:t>
            </a:r>
            <a:r>
              <a:rPr kumimoji="1" lang="zh-TW" altLang="en-US" baseline="0" dirty="0" smtClean="0"/>
              <a:t>有幾種不同的讀取</a:t>
            </a:r>
            <a:r>
              <a:rPr kumimoji="1" lang="zh-TW" altLang="en-US" baseline="0" dirty="0" smtClean="0"/>
              <a:t>頻率</a:t>
            </a:r>
            <a:endParaRPr kumimoji="1" lang="en-US" altLang="zh-TW" baseline="0" dirty="0" smtClean="0"/>
          </a:p>
          <a:p>
            <a:r>
              <a:rPr kumimoji="1" lang="zh-TW" altLang="en-US" dirty="0" smtClean="0"/>
              <a:t>目前主要是用 </a:t>
            </a:r>
            <a:r>
              <a:rPr kumimoji="1" lang="en-US" altLang="zh-TW" dirty="0" smtClean="0"/>
              <a:t>Ultra</a:t>
            </a:r>
            <a:r>
              <a:rPr kumimoji="1" lang="en-US" altLang="zh-TW" baseline="0" dirty="0" smtClean="0"/>
              <a:t> high</a:t>
            </a:r>
            <a:r>
              <a:rPr kumimoji="1" lang="en-US" altLang="zh-TW" dirty="0" smtClean="0"/>
              <a:t> fr</a:t>
            </a:r>
            <a:r>
              <a:rPr kumimoji="1" lang="en-US" altLang="zh-TW" baseline="0" dirty="0" smtClean="0"/>
              <a:t>eq</a:t>
            </a:r>
            <a:r>
              <a:rPr kumimoji="1" lang="en-US" altLang="zh-TW" dirty="0" smtClean="0"/>
              <a:t>.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36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8335957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每個頻段都會經過分配，目前國內使用 </a:t>
            </a:r>
            <a:r>
              <a:rPr lang="en-US" altLang="zh-TW" dirty="0" smtClean="0"/>
              <a:t>RFID</a:t>
            </a:r>
            <a:r>
              <a:rPr lang="zh-TW" altLang="en-US" dirty="0" smtClean="0"/>
              <a:t> 的頻段是 </a:t>
            </a:r>
            <a:r>
              <a:rPr lang="en-US" altLang="zh-TW" dirty="0" smtClean="0"/>
              <a:t>922~928 MHz</a:t>
            </a:r>
            <a:r>
              <a:rPr lang="zh-TW" altLang="en-US" dirty="0" smtClean="0"/>
              <a:t> </a:t>
            </a:r>
            <a:endParaRPr lang="en-US" altLang="zh-TW" dirty="0" smtClean="0"/>
          </a:p>
          <a:p>
            <a:r>
              <a:rPr lang="zh-TW" altLang="en-US" dirty="0" smtClean="0"/>
              <a:t>再來介紹 </a:t>
            </a:r>
            <a:r>
              <a:rPr lang="en-US" altLang="zh-TW" dirty="0" smtClean="0"/>
              <a:t>RFID</a:t>
            </a:r>
            <a:r>
              <a:rPr lang="zh-TW" altLang="en-US" dirty="0" smtClean="0"/>
              <a:t> 使用物件及特性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37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9349061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Tag</a:t>
            </a:r>
            <a:r>
              <a:rPr lang="en-US" altLang="zh-TW" baseline="0" dirty="0" smtClean="0"/>
              <a:t> </a:t>
            </a:r>
            <a:r>
              <a:rPr lang="zh-TW" altLang="en-US" baseline="0" dirty="0" smtClean="0"/>
              <a:t>分成兩種都是</a:t>
            </a:r>
            <a:r>
              <a:rPr lang="zh-TW" altLang="en-US" baseline="0" dirty="0" smtClean="0"/>
              <a:t>靠反射來傳送訊息</a:t>
            </a:r>
            <a:endParaRPr lang="en-US" altLang="zh-TW" baseline="0" dirty="0" smtClean="0"/>
          </a:p>
          <a:p>
            <a:r>
              <a:rPr lang="en-US" altLang="zh-TW" baseline="0" dirty="0" smtClean="0"/>
              <a:t>Passive </a:t>
            </a:r>
            <a:r>
              <a:rPr lang="zh-TW" altLang="en-US" baseline="0" dirty="0" smtClean="0"/>
              <a:t>利用 </a:t>
            </a:r>
            <a:r>
              <a:rPr lang="en-US" altLang="zh-TW" baseline="0" dirty="0" smtClean="0"/>
              <a:t>reader </a:t>
            </a:r>
            <a:r>
              <a:rPr lang="zh-TW" altLang="en-US" baseline="0" dirty="0" smtClean="0"/>
              <a:t>訊號做充電</a:t>
            </a:r>
            <a:endParaRPr lang="en-US" altLang="zh-TW" baseline="0" dirty="0" smtClean="0"/>
          </a:p>
          <a:p>
            <a:r>
              <a:rPr lang="en-US" altLang="zh-TW" baseline="0" dirty="0" smtClean="0"/>
              <a:t>Active </a:t>
            </a:r>
            <a:r>
              <a:rPr lang="zh-TW" altLang="en-US" baseline="0" dirty="0" smtClean="0"/>
              <a:t>就是 裝電池或有其他充電來源</a:t>
            </a:r>
            <a:endParaRPr lang="en-US" altLang="zh-TW" baseline="0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38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2631492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常用的是 </a:t>
            </a:r>
            <a:r>
              <a:rPr lang="en-US" altLang="zh-TW" dirty="0" smtClean="0"/>
              <a:t>passive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39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205802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天線基本上有兩種型態</a:t>
            </a:r>
            <a:endParaRPr lang="en-US" altLang="zh-TW" dirty="0" smtClean="0"/>
          </a:p>
          <a:p>
            <a:r>
              <a:rPr lang="zh-TW" altLang="en-US" dirty="0" smtClean="0"/>
              <a:t>當 </a:t>
            </a:r>
            <a:r>
              <a:rPr lang="en-US" altLang="zh-TW" dirty="0" smtClean="0"/>
              <a:t>reader</a:t>
            </a:r>
            <a:r>
              <a:rPr lang="en-US" altLang="zh-TW" baseline="0" dirty="0" smtClean="0"/>
              <a:t> </a:t>
            </a:r>
            <a:r>
              <a:rPr lang="zh-TW" altLang="en-US" baseline="0" dirty="0" smtClean="0"/>
              <a:t>同時扮演 </a:t>
            </a:r>
            <a:r>
              <a:rPr lang="en-US" altLang="zh-TW" baseline="0" dirty="0" err="1" smtClean="0"/>
              <a:t>rx</a:t>
            </a:r>
            <a:r>
              <a:rPr lang="en-US" altLang="zh-TW" baseline="0" dirty="0" smtClean="0"/>
              <a:t> </a:t>
            </a:r>
            <a:r>
              <a:rPr lang="en-US" altLang="zh-TW" baseline="0" dirty="0" err="1" smtClean="0"/>
              <a:t>tx</a:t>
            </a:r>
            <a:r>
              <a:rPr lang="zh-TW" altLang="en-US" baseline="0" dirty="0" smtClean="0"/>
              <a:t> 的角色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40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3507779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將 </a:t>
            </a:r>
            <a:r>
              <a:rPr lang="en-US" altLang="zh-TW" dirty="0" smtClean="0"/>
              <a:t>tag</a:t>
            </a:r>
            <a:r>
              <a:rPr lang="zh-TW" altLang="en-US" dirty="0" smtClean="0"/>
              <a:t> 放在不同位置會有不同的 效果</a:t>
            </a:r>
            <a:endParaRPr lang="en-US" altLang="zh-TW" dirty="0" smtClean="0"/>
          </a:p>
          <a:p>
            <a:r>
              <a:rPr lang="zh-TW" altLang="en-US" dirty="0" smtClean="0"/>
              <a:t>發現右邊這種放法收到的訊號比較好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41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94353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kumimoji="1" lang="zh-TW" altLang="en-US" dirty="0" smtClean="0"/>
                  <a:t>用 剛剛的轉換與 </a:t>
                </a:r>
                <a:r>
                  <a:rPr kumimoji="1" lang="en-US" altLang="zh-TW" dirty="0" smtClean="0"/>
                  <a:t>cos </a:t>
                </a:r>
                <a:r>
                  <a:rPr kumimoji="1" lang="zh-TW" altLang="en-US" dirty="0" smtClean="0"/>
                  <a:t>相加 公式拆解</a:t>
                </a:r>
              </a:p>
              <a:p>
                <a:r>
                  <a:rPr kumimoji="1" lang="zh-TW" altLang="en-US" dirty="0" smtClean="0"/>
                  <a:t>可得笛卡爾座標</a:t>
                </a:r>
              </a:p>
              <a:p>
                <a:r>
                  <a:rPr kumimoji="1" lang="en-US" altLang="zh-TW" dirty="0" smtClean="0"/>
                  <a:t>Time -&gt;</a:t>
                </a:r>
                <a:r>
                  <a:rPr kumimoji="1" lang="en-US" altLang="zh-TW" baseline="0" dirty="0" smtClean="0"/>
                  <a:t> FFT -&gt; freq.     </a:t>
                </a:r>
                <a:r>
                  <a:rPr kumimoji="1" lang="zh-TW" altLang="en-US" baseline="0" dirty="0" smtClean="0"/>
                  <a:t>有些地方會寫 </a:t>
                </a:r>
                <a14:m>
                  <m:oMath xmlns:m="http://schemas.openxmlformats.org/officeDocument/2006/math">
                    <m:r>
                      <a:rPr kumimoji="1" lang="en-US" altLang="zh-TW" sz="12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𝜔</m:t>
                    </m:r>
                    <m:r>
                      <a:rPr kumimoji="1" lang="en-US" altLang="zh-TW" sz="1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=2</m:t>
                    </m:r>
                    <m:r>
                      <a:rPr kumimoji="1" lang="en-US" altLang="zh-TW" sz="1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𝜋</m:t>
                    </m:r>
                    <m:r>
                      <a:rPr kumimoji="1" lang="en-US" altLang="zh-TW" sz="1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𝑓</m:t>
                    </m:r>
                  </m:oMath>
                </a14:m>
                <a:endParaRPr kumimoji="1" lang="en-US" altLang="zh-TW" sz="1200" dirty="0" smtClean="0"/>
              </a:p>
              <a:p>
                <a:r>
                  <a:rPr kumimoji="1" lang="zh-TW" altLang="en-US" sz="1200" dirty="0" smtClean="0"/>
                  <a:t>今天 </a:t>
                </a:r>
                <a:r>
                  <a:rPr kumimoji="1" lang="en-US" altLang="zh-TW" sz="1200" dirty="0" smtClean="0"/>
                  <a:t>focus </a:t>
                </a:r>
                <a:r>
                  <a:rPr kumimoji="1" lang="zh-TW" altLang="en-US" sz="1200" dirty="0" smtClean="0"/>
                  <a:t>這部分 </a:t>
                </a:r>
                <a:r>
                  <a:rPr kumimoji="1" lang="en-US" altLang="zh-TW" sz="1200" dirty="0" smtClean="0"/>
                  <a:t>channel</a:t>
                </a:r>
                <a:endParaRPr kumimoji="1" lang="zh-TW" altLang="en-US" sz="1200" dirty="0"/>
              </a:p>
              <a:p>
                <a:endParaRPr kumimoji="1" lang="zh-TW" altLang="en-US" dirty="0"/>
              </a:p>
            </p:txBody>
          </p:sp>
        </mc:Choice>
        <mc:Fallback xmlns="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kumimoji="1" lang="en-US" altLang="zh-TW" dirty="0" smtClean="0"/>
                  <a:t>Time -&gt;</a:t>
                </a:r>
                <a:r>
                  <a:rPr kumimoji="1" lang="en-US" altLang="zh-TW" baseline="0" dirty="0" smtClean="0"/>
                  <a:t> FFT -&gt; freq</a:t>
                </a:r>
                <a:r>
                  <a:rPr kumimoji="1" lang="en-US" altLang="zh-TW" baseline="0" dirty="0" smtClean="0"/>
                  <a:t>.     </a:t>
                </a:r>
                <a:r>
                  <a:rPr kumimoji="1" lang="en-US" altLang="zh-TW" sz="1200" i="0" smtClean="0">
                    <a:latin typeface="Cambria Math" charset="0"/>
                    <a:ea typeface="Cambria Math" charset="0"/>
                    <a:cs typeface="Cambria Math" charset="0"/>
                  </a:rPr>
                  <a:t>𝜔</a:t>
                </a:r>
                <a:r>
                  <a:rPr kumimoji="1" lang="en-US" altLang="zh-TW" sz="1200" b="0" i="0" smtClean="0">
                    <a:latin typeface="Cambria Math" charset="0"/>
                    <a:ea typeface="Cambria Math" charset="0"/>
                    <a:cs typeface="Cambria Math" charset="0"/>
                  </a:rPr>
                  <a:t>=2𝜋𝑓</a:t>
                </a:r>
                <a:endParaRPr kumimoji="1" lang="zh-TW" altLang="en-US" sz="1200" dirty="0"/>
              </a:p>
              <a:p>
                <a:endParaRPr kumimoji="1" lang="zh-TW" altLang="en-US" dirty="0"/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7476167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42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3649990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TW" altLang="en-US" dirty="0" smtClean="0">
                <a:latin typeface="Times New Roman" charset="0"/>
                <a:ea typeface="Times New Roman" charset="0"/>
                <a:cs typeface="Times New Roman" charset="0"/>
              </a:rPr>
              <a:t>一個 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passive tag </a:t>
            </a:r>
            <a:r>
              <a:rPr lang="zh-TW" altLang="en-US" dirty="0" smtClean="0">
                <a:latin typeface="Times New Roman" charset="0"/>
                <a:ea typeface="Times New Roman" charset="0"/>
                <a:cs typeface="Times New Roman" charset="0"/>
              </a:rPr>
              <a:t>一個 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reader </a:t>
            </a:r>
            <a:endParaRPr lang="en-US" altLang="zh-TW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43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1323278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Reader </a:t>
            </a:r>
            <a:r>
              <a:rPr lang="zh-TW" altLang="en-US" dirty="0" smtClean="0">
                <a:latin typeface="Times New Roman" charset="0"/>
                <a:ea typeface="Times New Roman" charset="0"/>
                <a:cs typeface="Times New Roman" charset="0"/>
              </a:rPr>
              <a:t>會透過穩定的 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carrier wave </a:t>
            </a:r>
            <a:r>
              <a:rPr lang="zh-TW" altLang="en-US" dirty="0" smtClean="0">
                <a:latin typeface="Times New Roman" charset="0"/>
                <a:ea typeface="Times New Roman" charset="0"/>
                <a:cs typeface="Times New Roman" charset="0"/>
              </a:rPr>
              <a:t>送能量給 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tag</a:t>
            </a:r>
          </a:p>
          <a:p>
            <a:pPr>
              <a:lnSpc>
                <a:spcPct val="150000"/>
              </a:lnSpc>
            </a:pPr>
            <a:r>
              <a:rPr lang="zh-TW" altLang="en-US" dirty="0" smtClean="0">
                <a:latin typeface="Times New Roman" charset="0"/>
                <a:ea typeface="Times New Roman" charset="0"/>
                <a:cs typeface="Times New Roman" charset="0"/>
              </a:rPr>
              <a:t>讓 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tag </a:t>
            </a:r>
            <a:r>
              <a:rPr lang="zh-TW" altLang="en-US" dirty="0" smtClean="0">
                <a:latin typeface="Times New Roman" charset="0"/>
                <a:ea typeface="Times New Roman" charset="0"/>
                <a:cs typeface="Times New Roman" charset="0"/>
              </a:rPr>
              <a:t>有能量回傳資訊</a:t>
            </a:r>
            <a:endParaRPr lang="en-US" altLang="zh-TW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44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5403906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Reader </a:t>
            </a:r>
            <a:r>
              <a:rPr lang="zh-TW" altLang="en-US" dirty="0" smtClean="0">
                <a:latin typeface="Times New Roman" charset="0"/>
                <a:ea typeface="Times New Roman" charset="0"/>
                <a:cs typeface="Times New Roman" charset="0"/>
              </a:rPr>
              <a:t>會根據使用者要做的指示將訊號轉成可傳送的波</a:t>
            </a:r>
            <a:endParaRPr lang="en-US" altLang="zh-TW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45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6781302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Reader</a:t>
            </a:r>
            <a:r>
              <a:rPr lang="zh-TW" altLang="en-US" dirty="0" smtClean="0">
                <a:latin typeface="Times New Roman" charset="0"/>
                <a:ea typeface="Times New Roman" charset="0"/>
                <a:cs typeface="Times New Roman" charset="0"/>
              </a:rPr>
              <a:t> 送到每個 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tag </a:t>
            </a:r>
            <a:endParaRPr lang="en-US" altLang="zh-TW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46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1106262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Tag </a:t>
            </a:r>
            <a:r>
              <a:rPr lang="zh-TW" altLang="en-US" dirty="0" smtClean="0">
                <a:latin typeface="Times New Roman" charset="0"/>
                <a:ea typeface="Times New Roman" charset="0"/>
                <a:cs typeface="Times New Roman" charset="0"/>
              </a:rPr>
              <a:t>同時收到能量及訊息</a:t>
            </a:r>
            <a:endParaRPr lang="en-US" altLang="zh-TW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47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5745293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TW" altLang="en-US" dirty="0" smtClean="0">
                <a:latin typeface="Times New Roman" charset="0"/>
                <a:ea typeface="Times New Roman" charset="0"/>
                <a:cs typeface="Times New Roman" charset="0"/>
              </a:rPr>
              <a:t>將回應轉成可送的波</a:t>
            </a:r>
            <a:endParaRPr lang="en-US" altLang="zh-TW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48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6394957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TW" altLang="en-US" dirty="0" smtClean="0">
                <a:latin typeface="Times New Roman" charset="0"/>
                <a:ea typeface="Times New Roman" charset="0"/>
                <a:cs typeface="Times New Roman" charset="0"/>
              </a:rPr>
              <a:t>回送給 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reader </a:t>
            </a:r>
            <a:endParaRPr lang="en-US" altLang="zh-TW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49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062666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Reader</a:t>
            </a:r>
            <a:r>
              <a:rPr lang="en-US" altLang="zh-TW" baseline="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zh-TW" altLang="en-US" baseline="0" dirty="0" smtClean="0">
                <a:latin typeface="Times New Roman" charset="0"/>
                <a:ea typeface="Times New Roman" charset="0"/>
                <a:cs typeface="Times New Roman" charset="0"/>
              </a:rPr>
              <a:t>收到來自 </a:t>
            </a:r>
            <a:r>
              <a:rPr lang="en-US" altLang="zh-TW" baseline="0" dirty="0" smtClean="0">
                <a:latin typeface="Times New Roman" charset="0"/>
                <a:ea typeface="Times New Roman" charset="0"/>
                <a:cs typeface="Times New Roman" charset="0"/>
              </a:rPr>
              <a:t>tag </a:t>
            </a:r>
            <a:r>
              <a:rPr lang="zh-TW" altLang="en-US" baseline="0" dirty="0" smtClean="0">
                <a:latin typeface="Times New Roman" charset="0"/>
                <a:ea typeface="Times New Roman" charset="0"/>
                <a:cs typeface="Times New Roman" charset="0"/>
              </a:rPr>
              <a:t>包含回傳</a:t>
            </a:r>
            <a:r>
              <a:rPr lang="en-US" altLang="zh-TW" baseline="0" dirty="0" smtClean="0">
                <a:latin typeface="Times New Roman" charset="0"/>
                <a:ea typeface="Times New Roman" charset="0"/>
                <a:cs typeface="Times New Roman" charset="0"/>
              </a:rPr>
              <a:t>carrier wave </a:t>
            </a:r>
            <a:r>
              <a:rPr lang="zh-TW" altLang="en-US" baseline="0" dirty="0" smtClean="0">
                <a:latin typeface="Times New Roman" charset="0"/>
                <a:ea typeface="Times New Roman" charset="0"/>
                <a:cs typeface="Times New Roman" charset="0"/>
              </a:rPr>
              <a:t>及 回復 的波</a:t>
            </a:r>
            <a:endParaRPr lang="en-US" altLang="zh-TW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50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8113931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>
                <a:latin typeface="Times New Roman" charset="0"/>
                <a:ea typeface="Times New Roman" charset="0"/>
                <a:cs typeface="Times New Roman" charset="0"/>
              </a:rPr>
              <a:t>透過 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decode </a:t>
            </a:r>
            <a:r>
              <a:rPr lang="zh-TW" altLang="en-US" dirty="0" smtClean="0">
                <a:latin typeface="Times New Roman" charset="0"/>
                <a:ea typeface="Times New Roman" charset="0"/>
                <a:cs typeface="Times New Roman" charset="0"/>
              </a:rPr>
              <a:t>技術把 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carrier wave </a:t>
            </a:r>
            <a:r>
              <a:rPr lang="zh-TW" altLang="en-US" dirty="0" smtClean="0">
                <a:latin typeface="Times New Roman" charset="0"/>
                <a:ea typeface="Times New Roman" charset="0"/>
                <a:cs typeface="Times New Roman" charset="0"/>
              </a:rPr>
              <a:t>拿掉得到正確的 訊號</a:t>
            </a:r>
            <a:endParaRPr lang="en-US" altLang="zh-TW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51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792117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 smtClean="0"/>
              <a:t>Time domain </a:t>
            </a:r>
            <a:r>
              <a:rPr kumimoji="1" lang="zh-TW" altLang="en-US" dirty="0" smtClean="0"/>
              <a:t>送</a:t>
            </a:r>
          </a:p>
          <a:p>
            <a:r>
              <a:rPr kumimoji="1" lang="en-US" altLang="zh-TW" dirty="0" smtClean="0"/>
              <a:t>Frequency</a:t>
            </a:r>
            <a:r>
              <a:rPr kumimoji="1" lang="en-US" altLang="zh-TW" baseline="0" dirty="0" smtClean="0"/>
              <a:t> domain </a:t>
            </a:r>
            <a:r>
              <a:rPr kumimoji="1" lang="zh-TW" altLang="en-US" baseline="0" dirty="0" smtClean="0"/>
              <a:t>分析</a:t>
            </a:r>
          </a:p>
          <a:p>
            <a:r>
              <a:rPr kumimoji="1" lang="zh-TW" altLang="en-US" baseline="0" dirty="0" smtClean="0"/>
              <a:t>記好 </a:t>
            </a:r>
            <a:r>
              <a:rPr kumimoji="1" lang="en-US" altLang="zh-TW" baseline="0" dirty="0" smtClean="0"/>
              <a:t>channel and phase </a:t>
            </a:r>
            <a:r>
              <a:rPr kumimoji="1" lang="zh-TW" altLang="en-US" baseline="0" dirty="0" smtClean="0"/>
              <a:t>的長相</a:t>
            </a:r>
            <a:endParaRPr kumimoji="1" lang="en-US" altLang="zh-TW" baseline="0" dirty="0" smtClean="0"/>
          </a:p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3323466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>
                <a:latin typeface="Times New Roman" charset="0"/>
                <a:ea typeface="Times New Roman" charset="0"/>
                <a:cs typeface="Times New Roman" charset="0"/>
              </a:rPr>
              <a:t>最後轉回可被電腦分析的訊號即完成一趟下達指令的流程</a:t>
            </a:r>
            <a:endParaRPr lang="en-US" altLang="zh-TW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52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9500030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圖解完後解釋如何解開訊號</a:t>
            </a:r>
            <a:endParaRPr lang="en-US" altLang="zh-TW" dirty="0" smtClean="0"/>
          </a:p>
          <a:p>
            <a:r>
              <a:rPr lang="zh-TW" altLang="en-US" dirty="0" smtClean="0"/>
              <a:t>實體層是透過頻率變化及</a:t>
            </a:r>
            <a:r>
              <a:rPr lang="en-US" altLang="zh-TW" dirty="0" smtClean="0"/>
              <a:t>reader</a:t>
            </a:r>
            <a:r>
              <a:rPr lang="zh-TW" altLang="en-US" dirty="0" smtClean="0"/>
              <a:t> </a:t>
            </a:r>
            <a:r>
              <a:rPr lang="en-US" altLang="zh-TW" dirty="0" smtClean="0"/>
              <a:t>encode</a:t>
            </a:r>
            <a:r>
              <a:rPr lang="zh-TW" altLang="en-US" dirty="0" smtClean="0"/>
              <a:t> 做出訊號</a:t>
            </a:r>
            <a:endParaRPr lang="en-US" altLang="zh-TW" dirty="0" smtClean="0"/>
          </a:p>
          <a:p>
            <a:r>
              <a:rPr lang="zh-TW" altLang="en-US" dirty="0" smtClean="0"/>
              <a:t>主要適用 </a:t>
            </a:r>
            <a:r>
              <a:rPr lang="en-US" altLang="zh-TW" dirty="0" smtClean="0"/>
              <a:t>slotted Aloha </a:t>
            </a:r>
            <a:r>
              <a:rPr lang="zh-TW" altLang="en-US" dirty="0" smtClean="0"/>
              <a:t>解決多 </a:t>
            </a:r>
            <a:r>
              <a:rPr lang="en-US" altLang="zh-TW" dirty="0" smtClean="0"/>
              <a:t>tag</a:t>
            </a:r>
            <a:r>
              <a:rPr lang="zh-TW" altLang="en-US" dirty="0" smtClean="0"/>
              <a:t> </a:t>
            </a:r>
            <a:r>
              <a:rPr lang="en-US" altLang="zh-TW" dirty="0" smtClean="0"/>
              <a:t>reader</a:t>
            </a:r>
            <a:r>
              <a:rPr lang="zh-TW" altLang="en-US" dirty="0" smtClean="0"/>
              <a:t> 的問題</a:t>
            </a:r>
            <a:endParaRPr lang="en-US" altLang="zh-TW" dirty="0" smtClean="0"/>
          </a:p>
          <a:p>
            <a:r>
              <a:rPr lang="zh-TW" altLang="en-US" dirty="0" smtClean="0"/>
              <a:t>接下來解釋這兩層的資訊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53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9246578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54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4997509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訊號的編碼</a:t>
            </a:r>
            <a:endParaRPr lang="en-US" altLang="zh-TW" dirty="0" smtClean="0"/>
          </a:p>
          <a:p>
            <a:r>
              <a:rPr lang="zh-TW" altLang="en-US" dirty="0" smtClean="0"/>
              <a:t>一個週期分兩小段來看 中間有轉折的為 </a:t>
            </a:r>
            <a:r>
              <a:rPr lang="en-US" altLang="zh-TW" dirty="0" smtClean="0"/>
              <a:t>0</a:t>
            </a:r>
          </a:p>
          <a:p>
            <a:r>
              <a:rPr lang="zh-TW" altLang="en-US" dirty="0" smtClean="0"/>
              <a:t>沒有轉折為 </a:t>
            </a:r>
            <a:r>
              <a:rPr lang="en-US" altLang="zh-TW" dirty="0" smtClean="0"/>
              <a:t>1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55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6826912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以 </a:t>
            </a:r>
            <a:r>
              <a:rPr kumimoji="1" lang="en-US" altLang="zh-TW" dirty="0" smtClean="0"/>
              <a:t>Tag</a:t>
            </a:r>
            <a:r>
              <a:rPr kumimoji="1" lang="zh-TW" altLang="en-US" dirty="0" smtClean="0"/>
              <a:t> 回傳的 </a:t>
            </a:r>
            <a:r>
              <a:rPr kumimoji="1" lang="en-US" altLang="zh-TW" dirty="0" smtClean="0"/>
              <a:t>RN16 </a:t>
            </a:r>
            <a:r>
              <a:rPr kumimoji="1" lang="zh-TW" altLang="en-US" dirty="0" smtClean="0"/>
              <a:t>訊號為例</a:t>
            </a:r>
            <a:endParaRPr kumimoji="1" lang="en-US" altLang="zh-TW" dirty="0" smtClean="0"/>
          </a:p>
          <a:p>
            <a:r>
              <a:rPr kumimoji="1" lang="zh-TW" altLang="en-US" dirty="0" smtClean="0"/>
              <a:t>前面是 </a:t>
            </a:r>
            <a:r>
              <a:rPr kumimoji="1" lang="en-US" altLang="zh-TW" dirty="0" err="1" smtClean="0"/>
              <a:t>reamble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56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488924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簡單介紹最基本的 </a:t>
            </a:r>
            <a:r>
              <a:rPr kumimoji="1" lang="en-US" altLang="zh-TW" dirty="0" smtClean="0"/>
              <a:t>slotted Aloha</a:t>
            </a:r>
          </a:p>
          <a:p>
            <a:r>
              <a:rPr kumimoji="1" lang="zh-TW" altLang="en-US" dirty="0" smtClean="0"/>
              <a:t>一段訊號運送時間 稱為一個 </a:t>
            </a:r>
            <a:r>
              <a:rPr kumimoji="1" lang="en-US" altLang="zh-TW" dirty="0" smtClean="0"/>
              <a:t>frame</a:t>
            </a:r>
            <a:r>
              <a:rPr kumimoji="1" lang="zh-TW" altLang="en-US" dirty="0" smtClean="0"/>
              <a:t>，所有</a:t>
            </a:r>
            <a:r>
              <a:rPr kumimoji="1" lang="en-US" altLang="zh-TW" dirty="0" smtClean="0"/>
              <a:t>tag</a:t>
            </a:r>
            <a:r>
              <a:rPr kumimoji="1" lang="en-US" altLang="zh-TW" baseline="0" dirty="0" smtClean="0"/>
              <a:t> </a:t>
            </a:r>
            <a:r>
              <a:rPr kumimoji="1" lang="zh-TW" altLang="en-US" baseline="0" dirty="0" smtClean="0"/>
              <a:t>會在這段時間完成所有事</a:t>
            </a:r>
            <a:endParaRPr kumimoji="1" lang="en-US" altLang="zh-TW" baseline="0" dirty="0" smtClean="0"/>
          </a:p>
          <a:p>
            <a:r>
              <a:rPr kumimoji="1" lang="zh-TW" altLang="en-US" dirty="0" smtClean="0"/>
              <a:t>每個 </a:t>
            </a:r>
            <a:r>
              <a:rPr kumimoji="1" lang="en-US" altLang="zh-TW" dirty="0" smtClean="0"/>
              <a:t>frame </a:t>
            </a:r>
            <a:r>
              <a:rPr kumimoji="1" lang="zh-TW" altLang="en-US" dirty="0" smtClean="0"/>
              <a:t>有許多 </a:t>
            </a:r>
            <a:r>
              <a:rPr kumimoji="1" lang="en-US" altLang="zh-TW" dirty="0" smtClean="0"/>
              <a:t>slots</a:t>
            </a:r>
            <a:r>
              <a:rPr kumimoji="1" lang="zh-TW" altLang="en-US" dirty="0" smtClean="0"/>
              <a:t> 每個 </a:t>
            </a:r>
            <a:r>
              <a:rPr kumimoji="1" lang="en-US" altLang="zh-TW" dirty="0" smtClean="0"/>
              <a:t>tag </a:t>
            </a:r>
            <a:r>
              <a:rPr kumimoji="1" lang="zh-TW" altLang="en-US" dirty="0" smtClean="0"/>
              <a:t>會隨機選擇一個 </a:t>
            </a:r>
            <a:r>
              <a:rPr kumimoji="1" lang="en-US" altLang="zh-TW" dirty="0" smtClean="0"/>
              <a:t>slot </a:t>
            </a:r>
            <a:r>
              <a:rPr kumimoji="1" lang="zh-TW" altLang="en-US" dirty="0" smtClean="0"/>
              <a:t>回傳訊號</a:t>
            </a:r>
            <a:endParaRPr kumimoji="1" lang="en-US" altLang="zh-TW" dirty="0" smtClean="0"/>
          </a:p>
          <a:p>
            <a:r>
              <a:rPr kumimoji="1" lang="zh-TW" altLang="en-US" dirty="0" smtClean="0"/>
              <a:t>每段 </a:t>
            </a:r>
            <a:r>
              <a:rPr kumimoji="1" lang="en-US" altLang="zh-TW" dirty="0" smtClean="0"/>
              <a:t>frame</a:t>
            </a:r>
            <a:r>
              <a:rPr kumimoji="1" lang="zh-TW" altLang="en-US" baseline="0" dirty="0" smtClean="0"/>
              <a:t> 中的 </a:t>
            </a:r>
            <a:r>
              <a:rPr kumimoji="1" lang="en-US" altLang="zh-TW" baseline="0" dirty="0" smtClean="0"/>
              <a:t>slot </a:t>
            </a:r>
            <a:r>
              <a:rPr kumimoji="1" lang="zh-TW" altLang="en-US" baseline="0" dirty="0" smtClean="0"/>
              <a:t>有可能因為不同的需要而有所改變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57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8671638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這是一個收到 </a:t>
            </a:r>
            <a:r>
              <a:rPr lang="en-US" altLang="zh-TW" dirty="0" smtClean="0"/>
              <a:t>tag </a:t>
            </a:r>
            <a:r>
              <a:rPr lang="zh-TW" altLang="en-US" dirty="0" smtClean="0"/>
              <a:t>的正確流程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58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4431030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59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4417177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Selected command </a:t>
            </a:r>
            <a:r>
              <a:rPr lang="zh-TW" altLang="en-US" dirty="0" smtClean="0"/>
              <a:t>就像字面上的意思一樣</a:t>
            </a:r>
            <a:endParaRPr lang="en-US" altLang="zh-TW" dirty="0" smtClean="0"/>
          </a:p>
          <a:p>
            <a:r>
              <a:rPr lang="zh-TW" altLang="en-US" dirty="0" smtClean="0"/>
              <a:t>可用可不用，主要是用限制 </a:t>
            </a:r>
            <a:r>
              <a:rPr lang="en-US" altLang="zh-TW" dirty="0" smtClean="0"/>
              <a:t>tag </a:t>
            </a:r>
            <a:r>
              <a:rPr lang="zh-TW" altLang="en-US" dirty="0" smtClean="0"/>
              <a:t>回傳數量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60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901143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61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837230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頻域的</a:t>
            </a:r>
            <a:r>
              <a:rPr kumimoji="1" lang="zh-TW" altLang="en-US" baseline="0" dirty="0" smtClean="0"/>
              <a:t> </a:t>
            </a:r>
            <a:r>
              <a:rPr kumimoji="1" lang="en-US" altLang="zh-TW" baseline="0" dirty="0" smtClean="0"/>
              <a:t>phase delay </a:t>
            </a:r>
            <a:r>
              <a:rPr kumimoji="1" lang="zh-TW" altLang="en-US" dirty="0" smtClean="0"/>
              <a:t>就是時域的延遲</a:t>
            </a:r>
          </a:p>
          <a:p>
            <a:r>
              <a:rPr kumimoji="1" lang="zh-TW" altLang="en-US" dirty="0" smtClean="0"/>
              <a:t>從第二式可得</a:t>
            </a:r>
          </a:p>
          <a:p>
            <a:r>
              <a:rPr kumimoji="1" lang="en-US" altLang="zh-TW" dirty="0" smtClean="0"/>
              <a:t>P(f)  </a:t>
            </a:r>
            <a:r>
              <a:rPr kumimoji="1" lang="zh-TW" altLang="en-US" dirty="0" smtClean="0"/>
              <a:t>就是 </a:t>
            </a:r>
            <a:r>
              <a:rPr kumimoji="1" lang="en-US" altLang="zh-TW" dirty="0" smtClean="0"/>
              <a:t>phase delay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329906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Query </a:t>
            </a:r>
            <a:r>
              <a:rPr lang="zh-TW" altLang="en-US" dirty="0" smtClean="0"/>
              <a:t>階段會 送出一個 </a:t>
            </a:r>
            <a:r>
              <a:rPr lang="en-US" altLang="zh-TW" dirty="0" smtClean="0"/>
              <a:t>0~15</a:t>
            </a:r>
            <a:r>
              <a:rPr lang="zh-TW" altLang="en-US" dirty="0" smtClean="0"/>
              <a:t>的 </a:t>
            </a:r>
            <a:r>
              <a:rPr lang="en-US" altLang="zh-TW" dirty="0" smtClean="0"/>
              <a:t>Q</a:t>
            </a:r>
            <a:r>
              <a:rPr lang="zh-TW" altLang="en-US" dirty="0" smtClean="0"/>
              <a:t>值 及 目標參數用來設定要蒐的 </a:t>
            </a:r>
            <a:r>
              <a:rPr lang="en-US" altLang="zh-TW" dirty="0" smtClean="0"/>
              <a:t>tag </a:t>
            </a:r>
          </a:p>
          <a:p>
            <a:r>
              <a:rPr lang="zh-TW" altLang="en-US" dirty="0" smtClean="0"/>
              <a:t>所有</a:t>
            </a:r>
            <a:r>
              <a:rPr lang="en-US" altLang="zh-TW" dirty="0" smtClean="0"/>
              <a:t>Tag</a:t>
            </a:r>
            <a:r>
              <a:rPr lang="zh-TW" altLang="en-US" dirty="0" smtClean="0"/>
              <a:t> 收到此訊息會以 </a:t>
            </a:r>
            <a:r>
              <a:rPr lang="en-US" altLang="zh-TW" dirty="0" smtClean="0"/>
              <a:t>Q</a:t>
            </a:r>
            <a:r>
              <a:rPr lang="zh-TW" altLang="en-US" dirty="0" smtClean="0"/>
              <a:t> 值產生隨機數字開始倒數直到</a:t>
            </a:r>
            <a:r>
              <a:rPr lang="en-US" altLang="zh-TW" dirty="0" smtClean="0"/>
              <a:t>0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62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63077910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63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9073417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倒數到 </a:t>
            </a:r>
            <a:r>
              <a:rPr lang="en-US" altLang="zh-TW" dirty="0" smtClean="0"/>
              <a:t>0</a:t>
            </a:r>
            <a:r>
              <a:rPr lang="zh-TW" altLang="en-US" dirty="0" smtClean="0"/>
              <a:t> </a:t>
            </a:r>
            <a:r>
              <a:rPr lang="en-US" altLang="zh-TW" dirty="0" smtClean="0"/>
              <a:t>tag </a:t>
            </a:r>
            <a:r>
              <a:rPr lang="zh-TW" altLang="en-US" dirty="0" smtClean="0"/>
              <a:t>會回傳 </a:t>
            </a:r>
            <a:r>
              <a:rPr lang="en-US" altLang="zh-TW" dirty="0" smtClean="0"/>
              <a:t>RN16 </a:t>
            </a:r>
            <a:r>
              <a:rPr lang="zh-TW" altLang="en-US" dirty="0" smtClean="0"/>
              <a:t>就是 </a:t>
            </a:r>
            <a:r>
              <a:rPr lang="en-US" altLang="zh-TW" dirty="0" smtClean="0"/>
              <a:t>16</a:t>
            </a:r>
            <a:r>
              <a:rPr lang="en-US" altLang="zh-TW" baseline="0" dirty="0" smtClean="0"/>
              <a:t> bits </a:t>
            </a:r>
            <a:r>
              <a:rPr lang="zh-TW" altLang="en-US" baseline="0" dirty="0" smtClean="0"/>
              <a:t>的隨機數字</a:t>
            </a:r>
            <a:endParaRPr lang="en-US" altLang="zh-TW" baseline="0" dirty="0" smtClean="0"/>
          </a:p>
          <a:p>
            <a:r>
              <a:rPr lang="zh-TW" altLang="en-US" baseline="0" dirty="0" smtClean="0"/>
              <a:t>編碼也是用 </a:t>
            </a:r>
            <a:r>
              <a:rPr lang="en-US" altLang="zh-TW" baseline="0" dirty="0" smtClean="0"/>
              <a:t>FM0</a:t>
            </a:r>
            <a:r>
              <a:rPr lang="zh-TW" altLang="en-US" baseline="0" dirty="0" smtClean="0"/>
              <a:t> </a:t>
            </a:r>
            <a:endParaRPr lang="en-US" altLang="zh-TW" baseline="0" dirty="0" smtClean="0"/>
          </a:p>
          <a:p>
            <a:r>
              <a:rPr lang="en-US" altLang="zh-TW" baseline="0" dirty="0" smtClean="0"/>
              <a:t>Reader </a:t>
            </a:r>
            <a:r>
              <a:rPr lang="zh-TW" altLang="en-US" baseline="0" dirty="0" smtClean="0"/>
              <a:t>成功收到 </a:t>
            </a:r>
            <a:r>
              <a:rPr lang="en-US" altLang="zh-TW" baseline="0" dirty="0" smtClean="0"/>
              <a:t>RN16</a:t>
            </a:r>
            <a:r>
              <a:rPr lang="zh-TW" altLang="en-US" baseline="0" dirty="0" smtClean="0"/>
              <a:t> 會回復 </a:t>
            </a:r>
            <a:r>
              <a:rPr lang="en-US" altLang="zh-TW" baseline="0" dirty="0" smtClean="0"/>
              <a:t>RN16 </a:t>
            </a:r>
            <a:r>
              <a:rPr lang="zh-TW" altLang="en-US" baseline="0" dirty="0" smtClean="0"/>
              <a:t>以及 </a:t>
            </a:r>
            <a:r>
              <a:rPr lang="en-US" altLang="zh-TW" baseline="0" dirty="0" smtClean="0"/>
              <a:t>ACK</a:t>
            </a:r>
          </a:p>
          <a:p>
            <a:r>
              <a:rPr lang="en-US" altLang="zh-TW" baseline="0" dirty="0" smtClean="0"/>
              <a:t>Tag </a:t>
            </a:r>
            <a:r>
              <a:rPr lang="zh-TW" altLang="en-US" baseline="0" dirty="0" smtClean="0"/>
              <a:t>收到後會回傳 </a:t>
            </a:r>
            <a:r>
              <a:rPr lang="en-US" altLang="zh-TW" baseline="0" dirty="0" smtClean="0"/>
              <a:t>ID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64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2311271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這是實際收到 </a:t>
            </a:r>
            <a:r>
              <a:rPr kumimoji="1" lang="en-US" altLang="zh-TW" dirty="0" smtClean="0"/>
              <a:t>RN16 </a:t>
            </a:r>
            <a:r>
              <a:rPr kumimoji="1" lang="zh-TW" altLang="en-US" dirty="0" smtClean="0"/>
              <a:t>的訊號圖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65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7407208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經過 </a:t>
            </a:r>
            <a:r>
              <a:rPr kumimoji="1" lang="en-US" altLang="zh-TW" dirty="0" smtClean="0"/>
              <a:t>decode </a:t>
            </a:r>
            <a:r>
              <a:rPr kumimoji="1" lang="zh-TW" altLang="en-US" dirty="0" smtClean="0"/>
              <a:t>應該會是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66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88192799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67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04465119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若</a:t>
            </a:r>
            <a:r>
              <a:rPr lang="en-US" altLang="zh-TW" baseline="0" dirty="0" smtClean="0"/>
              <a:t> reader </a:t>
            </a:r>
            <a:r>
              <a:rPr lang="zh-TW" altLang="en-US" dirty="0" smtClean="0"/>
              <a:t>收到不對的 </a:t>
            </a:r>
            <a:r>
              <a:rPr lang="en-US" altLang="zh-TW" dirty="0" smtClean="0"/>
              <a:t>ID</a:t>
            </a:r>
            <a:r>
              <a:rPr lang="zh-TW" altLang="en-US" dirty="0" smtClean="0"/>
              <a:t> 格式，會送 </a:t>
            </a:r>
            <a:r>
              <a:rPr lang="en-US" altLang="zh-TW" dirty="0" smtClean="0"/>
              <a:t>NAK</a:t>
            </a:r>
            <a:r>
              <a:rPr lang="zh-TW" altLang="en-US" dirty="0" smtClean="0"/>
              <a:t> 讓下次 </a:t>
            </a:r>
            <a:r>
              <a:rPr lang="en-US" altLang="zh-TW" dirty="0" smtClean="0"/>
              <a:t>Query</a:t>
            </a:r>
            <a:r>
              <a:rPr lang="en-US" altLang="zh-TW" baseline="0" dirty="0" smtClean="0"/>
              <a:t> </a:t>
            </a:r>
            <a:r>
              <a:rPr lang="zh-TW" altLang="en-US" baseline="0" dirty="0" smtClean="0"/>
              <a:t>知道沒有這個 </a:t>
            </a:r>
            <a:r>
              <a:rPr lang="en-US" altLang="zh-TW" baseline="0" dirty="0" smtClean="0"/>
              <a:t>ID</a:t>
            </a:r>
          </a:p>
          <a:p>
            <a:r>
              <a:rPr lang="zh-TW" altLang="en-US" baseline="0" dirty="0" smtClean="0"/>
              <a:t>成功的話會用 </a:t>
            </a:r>
            <a:r>
              <a:rPr lang="en-US" altLang="zh-TW" baseline="0" dirty="0" err="1" smtClean="0"/>
              <a:t>QueryRepeat</a:t>
            </a:r>
            <a:r>
              <a:rPr lang="en-US" altLang="zh-TW" baseline="0" dirty="0" smtClean="0"/>
              <a:t> </a:t>
            </a:r>
            <a:r>
              <a:rPr lang="zh-TW" altLang="en-US" baseline="0" dirty="0" smtClean="0"/>
              <a:t>結束這 </a:t>
            </a:r>
            <a:r>
              <a:rPr lang="en-US" altLang="zh-TW" baseline="0" dirty="0" smtClean="0"/>
              <a:t>slot </a:t>
            </a:r>
            <a:r>
              <a:rPr lang="zh-TW" altLang="en-US" baseline="0" dirty="0" smtClean="0"/>
              <a:t>同時也看下一步要做甚麼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68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7635609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其他 </a:t>
            </a:r>
            <a:r>
              <a:rPr lang="en-US" altLang="zh-TW" dirty="0" smtClean="0"/>
              <a:t>tag</a:t>
            </a:r>
            <a:r>
              <a:rPr lang="zh-TW" altLang="en-US" dirty="0" smtClean="0"/>
              <a:t> 會</a:t>
            </a:r>
            <a:endParaRPr lang="en-US" altLang="zh-TW" dirty="0" smtClean="0"/>
          </a:p>
          <a:p>
            <a:r>
              <a:rPr lang="zh-TW" altLang="en-US" dirty="0" smtClean="0"/>
              <a:t>倒數直到 </a:t>
            </a:r>
            <a:r>
              <a:rPr lang="en-US" altLang="zh-TW" dirty="0" smtClean="0"/>
              <a:t>0</a:t>
            </a:r>
          </a:p>
          <a:p>
            <a:r>
              <a:rPr lang="zh-TW" altLang="en-US" dirty="0" smtClean="0"/>
              <a:t>不斷重複以上步驟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69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3801809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撞掉失敗，或是沒有人倒數到 </a:t>
            </a:r>
            <a:r>
              <a:rPr kumimoji="1" lang="en-US" altLang="zh-TW" dirty="0" smtClean="0"/>
              <a:t>0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70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9754739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71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353547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時域的訊號圖   送出與接收 </a:t>
            </a:r>
            <a:r>
              <a:rPr kumimoji="1" lang="en-US" altLang="zh-TW" dirty="0" smtClean="0"/>
              <a:t>power </a:t>
            </a:r>
            <a:r>
              <a:rPr kumimoji="1" lang="zh-TW" altLang="en-US" dirty="0" smtClean="0"/>
              <a:t>的比值圖</a:t>
            </a:r>
          </a:p>
          <a:p>
            <a:r>
              <a:rPr kumimoji="1" lang="zh-TW" altLang="en-US" dirty="0" smtClean="0"/>
              <a:t>較大的模型波動稱為 </a:t>
            </a:r>
            <a:r>
              <a:rPr kumimoji="1" lang="en-US" altLang="zh-TW" dirty="0" smtClean="0"/>
              <a:t>large scale fading</a:t>
            </a:r>
            <a:endParaRPr kumimoji="1" lang="zh-TW" alt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dirty="0" smtClean="0"/>
              <a:t>較小的模型波動稱為 </a:t>
            </a:r>
            <a:r>
              <a:rPr kumimoji="1" lang="en-US" altLang="zh-TW" dirty="0" smtClean="0"/>
              <a:t>small scale fading</a:t>
            </a:r>
            <a:endParaRPr kumimoji="1" lang="zh-TW" altLang="en-US" dirty="0" smtClean="0"/>
          </a:p>
          <a:p>
            <a:endParaRPr kumimoji="1" lang="zh-TW" altLang="en-US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327012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先介紹 </a:t>
            </a:r>
            <a:r>
              <a:rPr kumimoji="1" lang="en-US" altLang="zh-TW" dirty="0" smtClean="0"/>
              <a:t>small scale fading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750682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主要以兩種原因分成四種 </a:t>
            </a:r>
            <a:r>
              <a:rPr kumimoji="1" lang="en-US" altLang="zh-TW" dirty="0" smtClean="0"/>
              <a:t>fading </a:t>
            </a:r>
            <a:endParaRPr kumimoji="1" lang="zh-TW" altLang="en-US" dirty="0" smtClean="0"/>
          </a:p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656453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圖片 2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307383" y="1237699"/>
            <a:ext cx="6880001" cy="4308707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C3ED851A-5624-9445-94A3-FC256390EFF0}"/>
              </a:ext>
            </a:extLst>
          </p:cNvPr>
          <p:cNvGrpSpPr/>
          <p:nvPr/>
        </p:nvGrpSpPr>
        <p:grpSpPr>
          <a:xfrm>
            <a:off x="0" y="22578"/>
            <a:ext cx="9189156" cy="6858000"/>
            <a:chOff x="0" y="0"/>
            <a:chExt cx="5965889" cy="6858000"/>
          </a:xfrm>
        </p:grpSpPr>
        <p:sp>
          <p:nvSpPr>
            <p:cNvPr id="21" name="箭號: 五邊形 12">
              <a:extLst>
                <a:ext uri="{FF2B5EF4-FFF2-40B4-BE49-F238E27FC236}">
                  <a16:creationId xmlns:a16="http://schemas.microsoft.com/office/drawing/2014/main" id="{7DED8486-E1FD-814E-B2DE-F488A3CEA671}"/>
                </a:ext>
              </a:extLst>
            </p:cNvPr>
            <p:cNvSpPr/>
            <p:nvPr/>
          </p:nvSpPr>
          <p:spPr>
            <a:xfrm>
              <a:off x="377879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箭號: 五邊形 12">
              <a:extLst>
                <a:ext uri="{FF2B5EF4-FFF2-40B4-BE49-F238E27FC236}">
                  <a16:creationId xmlns:a16="http://schemas.microsoft.com/office/drawing/2014/main" id="{8C392F49-5181-FA4B-9412-A387B34C316C}"/>
                </a:ext>
              </a:extLst>
            </p:cNvPr>
            <p:cNvSpPr/>
            <p:nvPr/>
          </p:nvSpPr>
          <p:spPr>
            <a:xfrm>
              <a:off x="165169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accent2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箭號: 五邊形 12">
              <a:extLst>
                <a:ext uri="{FF2B5EF4-FFF2-40B4-BE49-F238E27FC236}">
                  <a16:creationId xmlns:a16="http://schemas.microsoft.com/office/drawing/2014/main" id="{A2A2AEE9-8884-2D45-AA3A-3CE8B669A441}"/>
                </a:ext>
              </a:extLst>
            </p:cNvPr>
            <p:cNvSpPr/>
            <p:nvPr/>
          </p:nvSpPr>
          <p:spPr>
            <a:xfrm>
              <a:off x="0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4" name="矩形 13"/>
          <p:cNvSpPr/>
          <p:nvPr/>
        </p:nvSpPr>
        <p:spPr>
          <a:xfrm>
            <a:off x="0" y="5546422"/>
            <a:ext cx="12199440" cy="134619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323376" y="2069196"/>
            <a:ext cx="7623306" cy="2056015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80000"/>
              </a:lnSpc>
              <a:defRPr sz="5400" b="1" baseline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28" name="文字方塊 27"/>
          <p:cNvSpPr txBox="1"/>
          <p:nvPr/>
        </p:nvSpPr>
        <p:spPr>
          <a:xfrm>
            <a:off x="-24681" y="6597353"/>
            <a:ext cx="122241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1200" b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Copyright © NETWORKING AND</a:t>
            </a:r>
            <a:r>
              <a:rPr lang="en-US" altLang="zh-TW" sz="1200" b="0" baseline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 SENSING SYSTEMS LABORATORY, CS, NCTU. All rights reserved.</a:t>
            </a:r>
            <a:endParaRPr lang="en-US" altLang="zh-TW" sz="1200" b="0" dirty="0">
              <a:solidFill>
                <a:schemeClr val="bg1">
                  <a:lumMod val="65000"/>
                </a:schemeClr>
              </a:solidFill>
              <a:latin typeface="Tw Cen MT Condensed" panose="020B0606020104020203" pitchFamily="34" charset="0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335359" y="4396680"/>
            <a:ext cx="7623307" cy="65281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aseline="0">
                <a:solidFill>
                  <a:schemeClr val="accent3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 dirty="0"/>
          </a:p>
        </p:txBody>
      </p:sp>
      <p:pic>
        <p:nvPicPr>
          <p:cNvPr id="25" name="圖片 1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142" b="16307"/>
          <a:stretch/>
        </p:blipFill>
        <p:spPr>
          <a:xfrm>
            <a:off x="-24681" y="6002063"/>
            <a:ext cx="12224121" cy="946589"/>
          </a:xfrm>
          <a:prstGeom prst="rect">
            <a:avLst/>
          </a:prstGeom>
        </p:spPr>
      </p:pic>
      <p:cxnSp>
        <p:nvCxnSpPr>
          <p:cNvPr id="7" name="直線接點 6"/>
          <p:cNvCxnSpPr>
            <a:cxnSpLocks/>
          </p:cNvCxnSpPr>
          <p:nvPr/>
        </p:nvCxnSpPr>
        <p:spPr>
          <a:xfrm>
            <a:off x="311393" y="4256833"/>
            <a:ext cx="7647273" cy="0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12"/>
          <p:cNvSpPr/>
          <p:nvPr/>
        </p:nvSpPr>
        <p:spPr>
          <a:xfrm>
            <a:off x="-609" y="-657"/>
            <a:ext cx="12188760" cy="127082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CB4F27FF-A5B2-0945-A886-8994C9CF0F9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5359" y="5964545"/>
            <a:ext cx="7181860" cy="30009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r>
              <a:rPr lang="zh-TW" altLang="en-US" dirty="0">
                <a:latin typeface="Arial" panose="020B0604020202020204" pitchFamily="34" charset="0"/>
                <a:cs typeface="Arial" panose="020B0604020202020204" pitchFamily="34" charset="0"/>
              </a:rPr>
              <a:t>編輯報告日期與地點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Content Placeholder 5">
            <a:extLst>
              <a:ext uri="{FF2B5EF4-FFF2-40B4-BE49-F238E27FC236}">
                <a16:creationId xmlns:a16="http://schemas.microsoft.com/office/drawing/2014/main" id="{1CE5651F-F4F6-9D45-A553-66B6FFCA522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35359" y="5614640"/>
            <a:ext cx="7181860" cy="31605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r>
              <a:rPr lang="zh-TW" altLang="en-US" dirty="0"/>
              <a:t>編輯姓名與信箱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BB22815-3E3B-0B48-9DCA-B05C2D5B9D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3588" y="128433"/>
            <a:ext cx="1995852" cy="92894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/>
          <p:cNvSpPr txBox="1"/>
          <p:nvPr/>
        </p:nvSpPr>
        <p:spPr>
          <a:xfrm>
            <a:off x="0" y="6611967"/>
            <a:ext cx="112738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1000" b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Copyright © NETWORKING AND</a:t>
            </a:r>
            <a:r>
              <a:rPr lang="en-US" altLang="zh-TW" sz="1000" b="0" baseline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 SENSING SYSTEMS LABORATORY, CS, NCTU. All rights reserved.</a:t>
            </a:r>
            <a:endParaRPr lang="en-US" altLang="zh-TW" sz="1000" b="0" dirty="0">
              <a:solidFill>
                <a:schemeClr val="bg1">
                  <a:lumMod val="65000"/>
                </a:schemeClr>
              </a:solidFill>
              <a:latin typeface="Tw Cen MT Condensed" panose="020B0606020104020203" pitchFamily="34" charset="0"/>
            </a:endParaRPr>
          </a:p>
        </p:txBody>
      </p:sp>
      <p:grpSp>
        <p:nvGrpSpPr>
          <p:cNvPr id="10" name="群組 9"/>
          <p:cNvGrpSpPr/>
          <p:nvPr/>
        </p:nvGrpSpPr>
        <p:grpSpPr>
          <a:xfrm>
            <a:off x="0" y="-27384"/>
            <a:ext cx="12192000" cy="1619722"/>
            <a:chOff x="0" y="-27384"/>
            <a:chExt cx="12192000" cy="1619722"/>
          </a:xfrm>
        </p:grpSpPr>
        <p:sp>
          <p:nvSpPr>
            <p:cNvPr id="12" name="矩形 11"/>
            <p:cNvSpPr/>
            <p:nvPr/>
          </p:nvSpPr>
          <p:spPr>
            <a:xfrm>
              <a:off x="0" y="-27383"/>
              <a:ext cx="12192000" cy="16197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0" y="-27384"/>
              <a:ext cx="12192000" cy="1556793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矩形 13"/>
            <p:cNvSpPr/>
            <p:nvPr/>
          </p:nvSpPr>
          <p:spPr>
            <a:xfrm>
              <a:off x="0" y="-27383"/>
              <a:ext cx="12192000" cy="148478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335360" y="1718786"/>
            <a:ext cx="11521280" cy="4590533"/>
          </a:xfrm>
          <a:prstGeom prst="rect">
            <a:avLst/>
          </a:prstGeom>
        </p:spPr>
        <p:txBody>
          <a:bodyPr vert="eaVert"/>
          <a:lstStyle>
            <a:lvl1pPr marL="358775" indent="-358775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19138" indent="-36036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66800" indent="-34766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471613" indent="-36036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30388" indent="-358775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15" name="標題 1"/>
          <p:cNvSpPr>
            <a:spLocks noGrp="1"/>
          </p:cNvSpPr>
          <p:nvPr>
            <p:ph type="title"/>
          </p:nvPr>
        </p:nvSpPr>
        <p:spPr>
          <a:xfrm>
            <a:off x="335360" y="344799"/>
            <a:ext cx="11521280" cy="1112602"/>
          </a:xfrm>
          <a:prstGeom prst="rect">
            <a:avLst/>
          </a:prstGeom>
        </p:spPr>
        <p:txBody>
          <a:bodyPr anchor="b"/>
          <a:lstStyle>
            <a:lvl1pPr algn="r">
              <a:defRPr sz="5400" b="1" baseline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grpSp>
        <p:nvGrpSpPr>
          <p:cNvPr id="16" name="群組 15"/>
          <p:cNvGrpSpPr/>
          <p:nvPr/>
        </p:nvGrpSpPr>
        <p:grpSpPr>
          <a:xfrm>
            <a:off x="1113727" y="6377965"/>
            <a:ext cx="135128" cy="468000"/>
            <a:chOff x="10965754" y="6374643"/>
            <a:chExt cx="135128" cy="365125"/>
          </a:xfrm>
        </p:grpSpPr>
        <p:sp>
          <p:nvSpPr>
            <p:cNvPr id="17" name="矩形 16"/>
            <p:cNvSpPr/>
            <p:nvPr/>
          </p:nvSpPr>
          <p:spPr>
            <a:xfrm>
              <a:off x="10965754" y="6374643"/>
              <a:ext cx="66836" cy="3651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矩形 17"/>
            <p:cNvSpPr/>
            <p:nvPr/>
          </p:nvSpPr>
          <p:spPr>
            <a:xfrm>
              <a:off x="11034046" y="6374643"/>
              <a:ext cx="66836" cy="3651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0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335360" y="6429403"/>
            <a:ext cx="755758" cy="365125"/>
          </a:xfrm>
          <a:prstGeom prst="rect">
            <a:avLst/>
          </a:prstGeom>
        </p:spPr>
        <p:txBody>
          <a:bodyPr/>
          <a:lstStyle>
            <a:lvl1pPr algn="r">
              <a:lnSpc>
                <a:spcPts val="2000"/>
              </a:lnSpc>
              <a:defRPr sz="1400" b="1" baseline="0">
                <a:latin typeface="Calibri" panose="020F0502020204030204" pitchFamily="34" charset="0"/>
              </a:defRPr>
            </a:lvl1pPr>
          </a:lstStyle>
          <a:p>
            <a:fld id="{3EBBE1F4-AE36-AD42-8177-96288CD18AD2}" type="slidenum">
              <a:rPr lang="en-US" smtClean="0"/>
              <a:t>‹#›</a:t>
            </a:fld>
            <a:endParaRPr lang="en-US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9" r="13400"/>
          <a:stretch/>
        </p:blipFill>
        <p:spPr>
          <a:xfrm>
            <a:off x="11273884" y="6504885"/>
            <a:ext cx="582756" cy="353303"/>
          </a:xfrm>
          <a:prstGeom prst="rect">
            <a:avLst/>
          </a:prstGeom>
          <a:effectLst/>
        </p:spPr>
      </p:pic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直排標題及文字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群組 21"/>
          <p:cNvGrpSpPr/>
          <p:nvPr/>
        </p:nvGrpSpPr>
        <p:grpSpPr>
          <a:xfrm rot="5400000">
            <a:off x="7435403" y="2116982"/>
            <a:ext cx="6873577" cy="2639617"/>
            <a:chOff x="0" y="-27384"/>
            <a:chExt cx="12192000" cy="1619722"/>
          </a:xfrm>
        </p:grpSpPr>
        <p:sp>
          <p:nvSpPr>
            <p:cNvPr id="24" name="矩形 23"/>
            <p:cNvSpPr/>
            <p:nvPr/>
          </p:nvSpPr>
          <p:spPr>
            <a:xfrm>
              <a:off x="0" y="-27383"/>
              <a:ext cx="12192000" cy="16197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" name="矩形 24"/>
            <p:cNvSpPr/>
            <p:nvPr/>
          </p:nvSpPr>
          <p:spPr>
            <a:xfrm>
              <a:off x="0" y="-27384"/>
              <a:ext cx="12192000" cy="1556793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矩形 25"/>
            <p:cNvSpPr/>
            <p:nvPr/>
          </p:nvSpPr>
          <p:spPr>
            <a:xfrm>
              <a:off x="0" y="-27383"/>
              <a:ext cx="12192000" cy="148478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1" name="文字方塊 10"/>
          <p:cNvSpPr txBox="1"/>
          <p:nvPr/>
        </p:nvSpPr>
        <p:spPr>
          <a:xfrm>
            <a:off x="0" y="6611968"/>
            <a:ext cx="95523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1000" b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Copyright © NETWORKING AND</a:t>
            </a:r>
            <a:r>
              <a:rPr lang="en-US" altLang="zh-TW" sz="1000" b="0" baseline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 SENSING SYSTEMS LABORATORY, CS, NCTU. All rights reserved.</a:t>
            </a:r>
            <a:endParaRPr lang="en-US" altLang="zh-TW" sz="1000" b="0" dirty="0">
              <a:solidFill>
                <a:schemeClr val="bg1">
                  <a:lumMod val="65000"/>
                </a:schemeClr>
              </a:solidFill>
              <a:latin typeface="Tw Cen MT Condensed" panose="020B0606020104020203" pitchFamily="34" charset="0"/>
            </a:endParaRPr>
          </a:p>
        </p:txBody>
      </p:sp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9772284" y="577167"/>
            <a:ext cx="2084355" cy="5732153"/>
          </a:xfrm>
          <a:prstGeom prst="rect">
            <a:avLst/>
          </a:prstGeom>
        </p:spPr>
        <p:txBody>
          <a:bodyPr vert="eaVert" anchor="b"/>
          <a:lstStyle>
            <a:lvl1pPr>
              <a:lnSpc>
                <a:spcPct val="100000"/>
              </a:lnSpc>
              <a:defRPr sz="54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grpSp>
        <p:nvGrpSpPr>
          <p:cNvPr id="12" name="群組 11"/>
          <p:cNvGrpSpPr/>
          <p:nvPr/>
        </p:nvGrpSpPr>
        <p:grpSpPr>
          <a:xfrm>
            <a:off x="1113727" y="6377965"/>
            <a:ext cx="135128" cy="468000"/>
            <a:chOff x="10965754" y="6374643"/>
            <a:chExt cx="135128" cy="365125"/>
          </a:xfrm>
        </p:grpSpPr>
        <p:sp>
          <p:nvSpPr>
            <p:cNvPr id="13" name="矩形 12"/>
            <p:cNvSpPr/>
            <p:nvPr/>
          </p:nvSpPr>
          <p:spPr>
            <a:xfrm>
              <a:off x="10965754" y="6374643"/>
              <a:ext cx="66836" cy="3651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矩形 13"/>
            <p:cNvSpPr/>
            <p:nvPr/>
          </p:nvSpPr>
          <p:spPr>
            <a:xfrm>
              <a:off x="11034046" y="6374643"/>
              <a:ext cx="66836" cy="3651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335360" y="6429403"/>
            <a:ext cx="755758" cy="365125"/>
          </a:xfrm>
          <a:prstGeom prst="rect">
            <a:avLst/>
          </a:prstGeom>
        </p:spPr>
        <p:txBody>
          <a:bodyPr/>
          <a:lstStyle>
            <a:lvl1pPr algn="r">
              <a:lnSpc>
                <a:spcPts val="2000"/>
              </a:lnSpc>
              <a:defRPr sz="1400" b="1" baseline="0">
                <a:latin typeface="Calibri" panose="020F0502020204030204" pitchFamily="34" charset="0"/>
              </a:defRPr>
            </a:lvl1pPr>
          </a:lstStyle>
          <a:p>
            <a:fld id="{3EBBE1F4-AE36-AD42-8177-96288CD18AD2}" type="slidenum">
              <a:rPr lang="en-US" smtClean="0"/>
              <a:t>‹#›</a:t>
            </a:fld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9" r="13400"/>
          <a:stretch/>
        </p:blipFill>
        <p:spPr>
          <a:xfrm>
            <a:off x="335360" y="132582"/>
            <a:ext cx="582756" cy="353303"/>
          </a:xfrm>
          <a:prstGeom prst="rect">
            <a:avLst/>
          </a:prstGeom>
          <a:effectLst/>
        </p:spPr>
      </p:pic>
      <p:sp>
        <p:nvSpPr>
          <p:cNvPr id="15" name="直排文字版面配置區 2">
            <a:extLst>
              <a:ext uri="{FF2B5EF4-FFF2-40B4-BE49-F238E27FC236}">
                <a16:creationId xmlns:a16="http://schemas.microsoft.com/office/drawing/2014/main" id="{5B0754CD-A593-D647-8F43-33A88CDADB61}"/>
              </a:ext>
            </a:extLst>
          </p:cNvPr>
          <p:cNvSpPr>
            <a:spLocks noGrp="1"/>
          </p:cNvSpPr>
          <p:nvPr>
            <p:ph type="body" orient="vert" idx="13"/>
          </p:nvPr>
        </p:nvSpPr>
        <p:spPr>
          <a:xfrm>
            <a:off x="335360" y="564936"/>
            <a:ext cx="8984218" cy="5744384"/>
          </a:xfrm>
          <a:prstGeom prst="rect">
            <a:avLst/>
          </a:prstGeom>
        </p:spPr>
        <p:txBody>
          <a:bodyPr vert="eaVert"/>
          <a:lstStyle>
            <a:lvl1pPr marL="358775" indent="-358775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19138" indent="-36036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66800" indent="-34766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471613" indent="-36036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30388" indent="-358775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 dirty="0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圖片 2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307383" y="1237699"/>
            <a:ext cx="6880001" cy="4308707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C3ED851A-5624-9445-94A3-FC256390EFF0}"/>
              </a:ext>
            </a:extLst>
          </p:cNvPr>
          <p:cNvGrpSpPr/>
          <p:nvPr/>
        </p:nvGrpSpPr>
        <p:grpSpPr>
          <a:xfrm>
            <a:off x="0" y="22578"/>
            <a:ext cx="9189156" cy="6858000"/>
            <a:chOff x="0" y="0"/>
            <a:chExt cx="5965889" cy="6858000"/>
          </a:xfrm>
        </p:grpSpPr>
        <p:sp>
          <p:nvSpPr>
            <p:cNvPr id="21" name="箭號: 五邊形 12">
              <a:extLst>
                <a:ext uri="{FF2B5EF4-FFF2-40B4-BE49-F238E27FC236}">
                  <a16:creationId xmlns:a16="http://schemas.microsoft.com/office/drawing/2014/main" id="{7DED8486-E1FD-814E-B2DE-F488A3CEA671}"/>
                </a:ext>
              </a:extLst>
            </p:cNvPr>
            <p:cNvSpPr/>
            <p:nvPr/>
          </p:nvSpPr>
          <p:spPr>
            <a:xfrm>
              <a:off x="377879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箭號: 五邊形 12">
              <a:extLst>
                <a:ext uri="{FF2B5EF4-FFF2-40B4-BE49-F238E27FC236}">
                  <a16:creationId xmlns:a16="http://schemas.microsoft.com/office/drawing/2014/main" id="{8C392F49-5181-FA4B-9412-A387B34C316C}"/>
                </a:ext>
              </a:extLst>
            </p:cNvPr>
            <p:cNvSpPr/>
            <p:nvPr/>
          </p:nvSpPr>
          <p:spPr>
            <a:xfrm>
              <a:off x="165169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accent2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箭號: 五邊形 12">
              <a:extLst>
                <a:ext uri="{FF2B5EF4-FFF2-40B4-BE49-F238E27FC236}">
                  <a16:creationId xmlns:a16="http://schemas.microsoft.com/office/drawing/2014/main" id="{A2A2AEE9-8884-2D45-AA3A-3CE8B669A441}"/>
                </a:ext>
              </a:extLst>
            </p:cNvPr>
            <p:cNvSpPr/>
            <p:nvPr/>
          </p:nvSpPr>
          <p:spPr>
            <a:xfrm>
              <a:off x="0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4" name="矩形 13"/>
          <p:cNvSpPr/>
          <p:nvPr/>
        </p:nvSpPr>
        <p:spPr>
          <a:xfrm>
            <a:off x="0" y="5546422"/>
            <a:ext cx="12199440" cy="134619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323376" y="2069196"/>
            <a:ext cx="7623306" cy="2056015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80000"/>
              </a:lnSpc>
              <a:defRPr sz="5400" b="1" baseline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28" name="文字方塊 27"/>
          <p:cNvSpPr txBox="1"/>
          <p:nvPr/>
        </p:nvSpPr>
        <p:spPr>
          <a:xfrm>
            <a:off x="-24681" y="6597353"/>
            <a:ext cx="122241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1200" b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Copyright © NETWORKING AND</a:t>
            </a:r>
            <a:r>
              <a:rPr lang="en-US" altLang="zh-TW" sz="1200" b="0" baseline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 SENSING SYSTEMS LABORATORY, CS, NCTU. All rights reserved.</a:t>
            </a:r>
            <a:endParaRPr lang="en-US" altLang="zh-TW" sz="1200" b="0" dirty="0">
              <a:solidFill>
                <a:schemeClr val="bg1">
                  <a:lumMod val="65000"/>
                </a:schemeClr>
              </a:solidFill>
              <a:latin typeface="Tw Cen MT Condensed" panose="020B0606020104020203" pitchFamily="34" charset="0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335359" y="4396680"/>
            <a:ext cx="7623307" cy="65281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aseline="0">
                <a:solidFill>
                  <a:schemeClr val="accent3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 dirty="0"/>
          </a:p>
        </p:txBody>
      </p:sp>
      <p:pic>
        <p:nvPicPr>
          <p:cNvPr id="25" name="圖片 1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142" b="16307"/>
          <a:stretch/>
        </p:blipFill>
        <p:spPr>
          <a:xfrm>
            <a:off x="-24681" y="6002063"/>
            <a:ext cx="12224121" cy="946589"/>
          </a:xfrm>
          <a:prstGeom prst="rect">
            <a:avLst/>
          </a:prstGeom>
        </p:spPr>
      </p:pic>
      <p:cxnSp>
        <p:nvCxnSpPr>
          <p:cNvPr id="7" name="直線接點 6"/>
          <p:cNvCxnSpPr>
            <a:cxnSpLocks/>
          </p:cNvCxnSpPr>
          <p:nvPr/>
        </p:nvCxnSpPr>
        <p:spPr>
          <a:xfrm>
            <a:off x="311393" y="4256833"/>
            <a:ext cx="7647273" cy="0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12"/>
          <p:cNvSpPr/>
          <p:nvPr/>
        </p:nvSpPr>
        <p:spPr>
          <a:xfrm>
            <a:off x="-609" y="-657"/>
            <a:ext cx="12188760" cy="127082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CB4F27FF-A5B2-0945-A886-8994C9CF0F9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5359" y="5964545"/>
            <a:ext cx="7181860" cy="30009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r>
              <a:rPr lang="zh-TW" altLang="en-US" dirty="0">
                <a:latin typeface="Arial" panose="020B0604020202020204" pitchFamily="34" charset="0"/>
                <a:cs typeface="Arial" panose="020B0604020202020204" pitchFamily="34" charset="0"/>
              </a:rPr>
              <a:t>編輯報告日期與地點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Content Placeholder 5">
            <a:extLst>
              <a:ext uri="{FF2B5EF4-FFF2-40B4-BE49-F238E27FC236}">
                <a16:creationId xmlns:a16="http://schemas.microsoft.com/office/drawing/2014/main" id="{1CE5651F-F4F6-9D45-A553-66B6FFCA522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35359" y="5614640"/>
            <a:ext cx="7181860" cy="31605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r>
              <a:rPr lang="zh-TW" altLang="en-US" dirty="0"/>
              <a:t>編輯姓名與信箱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BB22815-3E3B-0B48-9DCA-B05C2D5B9D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3588" y="128433"/>
            <a:ext cx="1995852" cy="92894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4632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群組 18"/>
          <p:cNvGrpSpPr/>
          <p:nvPr/>
        </p:nvGrpSpPr>
        <p:grpSpPr>
          <a:xfrm>
            <a:off x="0" y="-27384"/>
            <a:ext cx="12192000" cy="1619722"/>
            <a:chOff x="0" y="-27384"/>
            <a:chExt cx="12192000" cy="1619722"/>
          </a:xfrm>
        </p:grpSpPr>
        <p:sp>
          <p:nvSpPr>
            <p:cNvPr id="21" name="矩形 20"/>
            <p:cNvSpPr/>
            <p:nvPr/>
          </p:nvSpPr>
          <p:spPr>
            <a:xfrm>
              <a:off x="0" y="-27383"/>
              <a:ext cx="12192000" cy="16197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矩形 21"/>
            <p:cNvSpPr/>
            <p:nvPr/>
          </p:nvSpPr>
          <p:spPr>
            <a:xfrm>
              <a:off x="0" y="-27384"/>
              <a:ext cx="12192000" cy="1556793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矩形 22"/>
            <p:cNvSpPr/>
            <p:nvPr/>
          </p:nvSpPr>
          <p:spPr>
            <a:xfrm>
              <a:off x="0" y="-27383"/>
              <a:ext cx="12192000" cy="148478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35360" y="344799"/>
            <a:ext cx="11521280" cy="1112602"/>
          </a:xfrm>
          <a:prstGeom prst="rect">
            <a:avLst/>
          </a:prstGeom>
        </p:spPr>
        <p:txBody>
          <a:bodyPr anchor="b"/>
          <a:lstStyle>
            <a:lvl1pPr>
              <a:defRPr sz="5400" b="1" baseline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35360" y="1700808"/>
            <a:ext cx="11521280" cy="4610906"/>
          </a:xfrm>
          <a:prstGeom prst="rect">
            <a:avLst/>
          </a:prstGeom>
        </p:spPr>
        <p:txBody>
          <a:bodyPr/>
          <a:lstStyle>
            <a:lvl1pPr marL="403225" indent="-39211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1pPr>
            <a:lvl2pPr marL="808038" indent="-40481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2pPr>
            <a:lvl3pPr marL="1157288" indent="-349250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3pPr>
            <a:lvl4pPr marL="1516063" indent="-358775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4pPr>
            <a:lvl5pPr marL="1876425" indent="-36036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25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11100882" y="6381328"/>
            <a:ext cx="755758" cy="365125"/>
          </a:xfrm>
          <a:prstGeom prst="rect">
            <a:avLst/>
          </a:prstGeom>
        </p:spPr>
        <p:txBody>
          <a:bodyPr/>
          <a:lstStyle>
            <a:lvl1pPr algn="l">
              <a:lnSpc>
                <a:spcPts val="2000"/>
              </a:lnSpc>
              <a:defRPr sz="1400" b="0" baseline="0">
                <a:latin typeface="Calibri" panose="020F0502020204030204" pitchFamily="34" charset="0"/>
              </a:defRPr>
            </a:lvl1pPr>
          </a:lstStyle>
          <a:p>
            <a:fld id="{3EBBE1F4-AE36-AD42-8177-96288CD18AD2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31" name="群組 30"/>
          <p:cNvGrpSpPr/>
          <p:nvPr/>
        </p:nvGrpSpPr>
        <p:grpSpPr>
          <a:xfrm>
            <a:off x="10965754" y="6381328"/>
            <a:ext cx="135128" cy="468000"/>
            <a:chOff x="10965754" y="6374643"/>
            <a:chExt cx="135128" cy="365125"/>
          </a:xfrm>
        </p:grpSpPr>
        <p:sp>
          <p:nvSpPr>
            <p:cNvPr id="32" name="矩形 31"/>
            <p:cNvSpPr/>
            <p:nvPr/>
          </p:nvSpPr>
          <p:spPr>
            <a:xfrm>
              <a:off x="10965754" y="6374643"/>
              <a:ext cx="66836" cy="3651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3" name="矩形 32"/>
            <p:cNvSpPr/>
            <p:nvPr/>
          </p:nvSpPr>
          <p:spPr>
            <a:xfrm>
              <a:off x="11034046" y="6374643"/>
              <a:ext cx="66836" cy="3651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4" name="文字方塊 9"/>
          <p:cNvSpPr txBox="1"/>
          <p:nvPr/>
        </p:nvSpPr>
        <p:spPr>
          <a:xfrm>
            <a:off x="918116" y="6611969"/>
            <a:ext cx="11273884" cy="246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b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Copyright © NETWORKING AND</a:t>
            </a:r>
            <a:r>
              <a:rPr lang="en-US" altLang="zh-TW" sz="1000" b="0" baseline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 SENSING SYSTEMS LABORATORY, CS, NCTU. All rights reserved.</a:t>
            </a:r>
            <a:endParaRPr lang="en-US" altLang="zh-TW" sz="1000" b="0" dirty="0">
              <a:solidFill>
                <a:schemeClr val="bg1">
                  <a:lumMod val="65000"/>
                </a:schemeClr>
              </a:solidFill>
              <a:latin typeface="Tw Cen MT Condensed" panose="020B0606020104020203" pitchFamily="34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9" r="13400"/>
          <a:stretch/>
        </p:blipFill>
        <p:spPr>
          <a:xfrm>
            <a:off x="335360" y="6504887"/>
            <a:ext cx="582756" cy="353303"/>
          </a:xfrm>
          <a:prstGeom prst="rect">
            <a:avLst/>
          </a:prstGeom>
          <a:effectLst/>
        </p:spPr>
      </p:pic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圖片 1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95" r="23072"/>
          <a:stretch/>
        </p:blipFill>
        <p:spPr>
          <a:xfrm>
            <a:off x="6786909" y="189"/>
            <a:ext cx="5405091" cy="6857999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FECCA331-FFA6-F840-9C60-BF25ACF3BDB5}"/>
              </a:ext>
            </a:extLst>
          </p:cNvPr>
          <p:cNvGrpSpPr/>
          <p:nvPr/>
        </p:nvGrpSpPr>
        <p:grpSpPr>
          <a:xfrm>
            <a:off x="0" y="0"/>
            <a:ext cx="9189156" cy="6858000"/>
            <a:chOff x="0" y="0"/>
            <a:chExt cx="5965889" cy="6858000"/>
          </a:xfrm>
        </p:grpSpPr>
        <p:sp>
          <p:nvSpPr>
            <p:cNvPr id="13" name="箭號: 五邊形 12">
              <a:extLst>
                <a:ext uri="{FF2B5EF4-FFF2-40B4-BE49-F238E27FC236}">
                  <a16:creationId xmlns:a16="http://schemas.microsoft.com/office/drawing/2014/main" id="{1ECC6466-4EFD-5345-BC17-67AB57731DB7}"/>
                </a:ext>
              </a:extLst>
            </p:cNvPr>
            <p:cNvSpPr/>
            <p:nvPr/>
          </p:nvSpPr>
          <p:spPr>
            <a:xfrm>
              <a:off x="377879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箭號: 五邊形 12">
              <a:extLst>
                <a:ext uri="{FF2B5EF4-FFF2-40B4-BE49-F238E27FC236}">
                  <a16:creationId xmlns:a16="http://schemas.microsoft.com/office/drawing/2014/main" id="{6CF55724-0A99-E64A-AB4C-0938CB62E153}"/>
                </a:ext>
              </a:extLst>
            </p:cNvPr>
            <p:cNvSpPr/>
            <p:nvPr/>
          </p:nvSpPr>
          <p:spPr>
            <a:xfrm>
              <a:off x="165169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accent2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箭號: 五邊形 12">
              <a:extLst>
                <a:ext uri="{FF2B5EF4-FFF2-40B4-BE49-F238E27FC236}">
                  <a16:creationId xmlns:a16="http://schemas.microsoft.com/office/drawing/2014/main" id="{D65D1FB8-4CF4-8B4A-A307-6F7F618C0D88}"/>
                </a:ext>
              </a:extLst>
            </p:cNvPr>
            <p:cNvSpPr/>
            <p:nvPr/>
          </p:nvSpPr>
          <p:spPr>
            <a:xfrm>
              <a:off x="0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23924" y="1052736"/>
            <a:ext cx="7476698" cy="3096344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5400" b="1" baseline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323924" y="4221088"/>
            <a:ext cx="7476698" cy="12841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2303463" algn="l"/>
              </a:tabLst>
              <a:defRPr sz="2000" baseline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24" name="文字方塊 23"/>
          <p:cNvSpPr txBox="1"/>
          <p:nvPr/>
        </p:nvSpPr>
        <p:spPr>
          <a:xfrm>
            <a:off x="0" y="6611967"/>
            <a:ext cx="53759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b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Copyright © NETWORKING AND</a:t>
            </a:r>
            <a:r>
              <a:rPr lang="en-US" altLang="zh-TW" sz="1000" b="0" baseline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 SENSING SYSTEMS LABORATORY, CS, NCTU. All rights reserved.</a:t>
            </a:r>
            <a:endParaRPr lang="en-US" altLang="zh-TW" sz="1000" b="0" dirty="0">
              <a:solidFill>
                <a:schemeClr val="bg1">
                  <a:lumMod val="65000"/>
                </a:schemeClr>
              </a:solidFill>
              <a:latin typeface="Tw Cen MT Condensed" panose="020B06060201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C27645-19DC-4542-810A-E94761D6E2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7163"/>
            <a:ext cx="1500546" cy="69841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群組 14"/>
          <p:cNvGrpSpPr/>
          <p:nvPr/>
        </p:nvGrpSpPr>
        <p:grpSpPr>
          <a:xfrm>
            <a:off x="0" y="-27384"/>
            <a:ext cx="12192000" cy="1619722"/>
            <a:chOff x="0" y="-27384"/>
            <a:chExt cx="12192000" cy="1619722"/>
          </a:xfrm>
        </p:grpSpPr>
        <p:sp>
          <p:nvSpPr>
            <p:cNvPr id="17" name="矩形 16"/>
            <p:cNvSpPr/>
            <p:nvPr/>
          </p:nvSpPr>
          <p:spPr>
            <a:xfrm>
              <a:off x="0" y="-27383"/>
              <a:ext cx="12192000" cy="16197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矩形 17"/>
            <p:cNvSpPr/>
            <p:nvPr/>
          </p:nvSpPr>
          <p:spPr>
            <a:xfrm>
              <a:off x="0" y="-27384"/>
              <a:ext cx="12192000" cy="1556793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矩形 18"/>
            <p:cNvSpPr/>
            <p:nvPr/>
          </p:nvSpPr>
          <p:spPr>
            <a:xfrm>
              <a:off x="0" y="-27383"/>
              <a:ext cx="12192000" cy="148478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2" name="標題 1"/>
          <p:cNvSpPr>
            <a:spLocks noGrp="1"/>
          </p:cNvSpPr>
          <p:nvPr>
            <p:ph type="title"/>
          </p:nvPr>
        </p:nvSpPr>
        <p:spPr>
          <a:xfrm>
            <a:off x="335360" y="344799"/>
            <a:ext cx="11521280" cy="1112602"/>
          </a:xfrm>
          <a:prstGeom prst="rect">
            <a:avLst/>
          </a:prstGeom>
        </p:spPr>
        <p:txBody>
          <a:bodyPr anchor="b"/>
          <a:lstStyle>
            <a:lvl1pPr>
              <a:defRPr sz="5400" b="1" baseline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11100882" y="6374643"/>
            <a:ext cx="755758" cy="365125"/>
          </a:xfrm>
          <a:prstGeom prst="rect">
            <a:avLst/>
          </a:prstGeom>
        </p:spPr>
        <p:txBody>
          <a:bodyPr/>
          <a:lstStyle>
            <a:lvl1pPr algn="l">
              <a:lnSpc>
                <a:spcPts val="2000"/>
              </a:lnSpc>
              <a:defRPr sz="1400" b="1" baseline="0">
                <a:latin typeface="Calibri" panose="020F0502020204030204" pitchFamily="34" charset="0"/>
              </a:defRPr>
            </a:lvl1pPr>
          </a:lstStyle>
          <a:p>
            <a:fld id="{3EBBE1F4-AE36-AD42-8177-96288CD18AD2}" type="slidenum">
              <a:rPr lang="en-US" smtClean="0"/>
              <a:t>‹#›</a:t>
            </a:fld>
            <a:endParaRPr lang="en-US"/>
          </a:p>
        </p:txBody>
      </p:sp>
      <p:grpSp>
        <p:nvGrpSpPr>
          <p:cNvPr id="42" name="群組 41"/>
          <p:cNvGrpSpPr/>
          <p:nvPr/>
        </p:nvGrpSpPr>
        <p:grpSpPr>
          <a:xfrm>
            <a:off x="10965754" y="6381328"/>
            <a:ext cx="135128" cy="468000"/>
            <a:chOff x="10965754" y="6374643"/>
            <a:chExt cx="135128" cy="365125"/>
          </a:xfrm>
        </p:grpSpPr>
        <p:sp>
          <p:nvSpPr>
            <p:cNvPr id="43" name="矩形 42"/>
            <p:cNvSpPr/>
            <p:nvPr/>
          </p:nvSpPr>
          <p:spPr>
            <a:xfrm>
              <a:off x="10965754" y="6374643"/>
              <a:ext cx="66836" cy="3651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4" name="矩形 43"/>
            <p:cNvSpPr/>
            <p:nvPr/>
          </p:nvSpPr>
          <p:spPr>
            <a:xfrm>
              <a:off x="11034046" y="6374643"/>
              <a:ext cx="66836" cy="3651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6" name="文字方塊 9"/>
          <p:cNvSpPr txBox="1"/>
          <p:nvPr/>
        </p:nvSpPr>
        <p:spPr>
          <a:xfrm>
            <a:off x="918116" y="6611969"/>
            <a:ext cx="11273884" cy="246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b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Copyright © NETWORKING AND</a:t>
            </a:r>
            <a:r>
              <a:rPr lang="en-US" altLang="zh-TW" sz="1000" b="0" baseline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 SENSING SYSTEMS LABORATORY, CS, NCTU. All rights reserved.</a:t>
            </a:r>
            <a:endParaRPr lang="en-US" altLang="zh-TW" sz="1000" b="0" dirty="0">
              <a:solidFill>
                <a:schemeClr val="bg1">
                  <a:lumMod val="65000"/>
                </a:schemeClr>
              </a:solidFill>
              <a:latin typeface="Tw Cen MT Condensed" panose="020B0606020104020203" pitchFamily="34" charset="0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9" r="13400"/>
          <a:stretch/>
        </p:blipFill>
        <p:spPr>
          <a:xfrm>
            <a:off x="335360" y="6504887"/>
            <a:ext cx="582756" cy="353303"/>
          </a:xfrm>
          <a:prstGeom prst="rect">
            <a:avLst/>
          </a:prstGeom>
          <a:effectLst/>
        </p:spPr>
      </p:pic>
      <p:sp>
        <p:nvSpPr>
          <p:cNvPr id="23" name="內容版面配置區 2">
            <a:extLst>
              <a:ext uri="{FF2B5EF4-FFF2-40B4-BE49-F238E27FC236}">
                <a16:creationId xmlns:a16="http://schemas.microsoft.com/office/drawing/2014/main" id="{9D1178A4-A62F-AE47-B4FD-DFBDEBC0B7E1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335360" y="1688042"/>
            <a:ext cx="5662215" cy="4623671"/>
          </a:xfrm>
          <a:prstGeom prst="rect">
            <a:avLst/>
          </a:prstGeom>
        </p:spPr>
        <p:txBody>
          <a:bodyPr/>
          <a:lstStyle>
            <a:lvl1pPr marL="403225" indent="-39211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1pPr>
            <a:lvl2pPr marL="808038" indent="-40481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2pPr>
            <a:lvl3pPr marL="1157288" indent="-349250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3pPr>
            <a:lvl4pPr marL="1516063" indent="-358775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4pPr>
            <a:lvl5pPr marL="1876425" indent="-36036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24" name="內容版面配置區 2">
            <a:extLst>
              <a:ext uri="{FF2B5EF4-FFF2-40B4-BE49-F238E27FC236}">
                <a16:creationId xmlns:a16="http://schemas.microsoft.com/office/drawing/2014/main" id="{18BDE748-AF06-9848-B53D-40087470A386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194425" y="1694425"/>
            <a:ext cx="5662215" cy="4623671"/>
          </a:xfrm>
          <a:prstGeom prst="rect">
            <a:avLst/>
          </a:prstGeom>
        </p:spPr>
        <p:txBody>
          <a:bodyPr/>
          <a:lstStyle>
            <a:lvl1pPr marL="403225" indent="-39211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1pPr>
            <a:lvl2pPr marL="808038" indent="-40481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2pPr>
            <a:lvl3pPr marL="1157288" indent="-349250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3pPr>
            <a:lvl4pPr marL="1516063" indent="-358775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4pPr>
            <a:lvl5pPr marL="1876425" indent="-36036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 dirty="0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群組 9"/>
          <p:cNvGrpSpPr/>
          <p:nvPr/>
        </p:nvGrpSpPr>
        <p:grpSpPr>
          <a:xfrm>
            <a:off x="0" y="-27384"/>
            <a:ext cx="12192000" cy="1619722"/>
            <a:chOff x="0" y="-27384"/>
            <a:chExt cx="12192000" cy="1619722"/>
          </a:xfrm>
        </p:grpSpPr>
        <p:sp>
          <p:nvSpPr>
            <p:cNvPr id="11" name="矩形 10"/>
            <p:cNvSpPr/>
            <p:nvPr/>
          </p:nvSpPr>
          <p:spPr>
            <a:xfrm>
              <a:off x="0" y="-27383"/>
              <a:ext cx="12192000" cy="16197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0" y="-27384"/>
              <a:ext cx="12192000" cy="1556793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0" y="-27383"/>
              <a:ext cx="12192000" cy="148478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335360" y="1681163"/>
            <a:ext cx="5662215" cy="52126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8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684440" cy="52126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8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14" name="標題 1"/>
          <p:cNvSpPr>
            <a:spLocks noGrp="1"/>
          </p:cNvSpPr>
          <p:nvPr>
            <p:ph type="title"/>
          </p:nvPr>
        </p:nvSpPr>
        <p:spPr>
          <a:xfrm>
            <a:off x="335360" y="344799"/>
            <a:ext cx="11521280" cy="1112602"/>
          </a:xfrm>
          <a:prstGeom prst="rect">
            <a:avLst/>
          </a:prstGeom>
        </p:spPr>
        <p:txBody>
          <a:bodyPr anchor="b"/>
          <a:lstStyle>
            <a:lvl1pPr>
              <a:defRPr sz="5400" b="1" baseline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23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11100882" y="6374643"/>
            <a:ext cx="755758" cy="365125"/>
          </a:xfrm>
          <a:prstGeom prst="rect">
            <a:avLst/>
          </a:prstGeom>
        </p:spPr>
        <p:txBody>
          <a:bodyPr/>
          <a:lstStyle>
            <a:lvl1pPr algn="l">
              <a:lnSpc>
                <a:spcPts val="2000"/>
              </a:lnSpc>
              <a:defRPr sz="1400" b="1" baseline="0">
                <a:latin typeface="Calibri" panose="020F0502020204030204" pitchFamily="34" charset="0"/>
              </a:defRPr>
            </a:lvl1pPr>
          </a:lstStyle>
          <a:p>
            <a:fld id="{3EBBE1F4-AE36-AD42-8177-96288CD18AD2}" type="slidenum">
              <a:rPr lang="en-US" smtClean="0"/>
              <a:t>‹#›</a:t>
            </a:fld>
            <a:endParaRPr lang="en-US"/>
          </a:p>
        </p:txBody>
      </p:sp>
      <p:grpSp>
        <p:nvGrpSpPr>
          <p:cNvPr id="29" name="群組 28"/>
          <p:cNvGrpSpPr/>
          <p:nvPr/>
        </p:nvGrpSpPr>
        <p:grpSpPr>
          <a:xfrm>
            <a:off x="10965754" y="6381328"/>
            <a:ext cx="135128" cy="468000"/>
            <a:chOff x="10965754" y="6374643"/>
            <a:chExt cx="135128" cy="365125"/>
          </a:xfrm>
        </p:grpSpPr>
        <p:sp>
          <p:nvSpPr>
            <p:cNvPr id="30" name="矩形 29"/>
            <p:cNvSpPr/>
            <p:nvPr/>
          </p:nvSpPr>
          <p:spPr>
            <a:xfrm>
              <a:off x="10965754" y="6374643"/>
              <a:ext cx="66836" cy="3651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1" name="矩形 30"/>
            <p:cNvSpPr/>
            <p:nvPr/>
          </p:nvSpPr>
          <p:spPr>
            <a:xfrm>
              <a:off x="11034046" y="6374643"/>
              <a:ext cx="66836" cy="3651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7" name="文字方塊 9"/>
          <p:cNvSpPr txBox="1"/>
          <p:nvPr/>
        </p:nvSpPr>
        <p:spPr>
          <a:xfrm>
            <a:off x="918116" y="6611969"/>
            <a:ext cx="11273884" cy="246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b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Copyright © NETWORKING AND</a:t>
            </a:r>
            <a:r>
              <a:rPr lang="en-US" altLang="zh-TW" sz="1000" b="0" baseline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 SENSING SYSTEMS LABORATORY, CS, NCTU. All rights reserved.</a:t>
            </a:r>
            <a:endParaRPr lang="en-US" altLang="zh-TW" sz="1000" b="0" dirty="0">
              <a:solidFill>
                <a:schemeClr val="bg1">
                  <a:lumMod val="65000"/>
                </a:schemeClr>
              </a:solidFill>
              <a:latin typeface="Tw Cen MT Condensed" panose="020B0606020104020203" pitchFamily="34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9" r="13400"/>
          <a:stretch/>
        </p:blipFill>
        <p:spPr>
          <a:xfrm>
            <a:off x="335360" y="6504887"/>
            <a:ext cx="582756" cy="353303"/>
          </a:xfrm>
          <a:prstGeom prst="rect">
            <a:avLst/>
          </a:prstGeom>
          <a:effectLst/>
        </p:spPr>
      </p:pic>
      <p:sp>
        <p:nvSpPr>
          <p:cNvPr id="20" name="內容版面配置區 2">
            <a:extLst>
              <a:ext uri="{FF2B5EF4-FFF2-40B4-BE49-F238E27FC236}">
                <a16:creationId xmlns:a16="http://schemas.microsoft.com/office/drawing/2014/main" id="{9A4A12A5-18A4-CA4A-8E68-97EAFD19927B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335360" y="2291060"/>
            <a:ext cx="5662215" cy="4020653"/>
          </a:xfrm>
          <a:prstGeom prst="rect">
            <a:avLst/>
          </a:prstGeom>
        </p:spPr>
        <p:txBody>
          <a:bodyPr/>
          <a:lstStyle>
            <a:lvl1pPr marL="403225" indent="-39211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4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1pPr>
            <a:lvl2pPr marL="808038" indent="-40481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4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2pPr>
            <a:lvl3pPr marL="1157288" indent="-349250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4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3pPr>
            <a:lvl4pPr marL="1516063" indent="-358775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4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4pPr>
            <a:lvl5pPr marL="1876425" indent="-36036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4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21" name="內容版面配置區 2">
            <a:extLst>
              <a:ext uri="{FF2B5EF4-FFF2-40B4-BE49-F238E27FC236}">
                <a16:creationId xmlns:a16="http://schemas.microsoft.com/office/drawing/2014/main" id="{E09B3CAD-22B9-BC48-9D7D-2345FF14DD38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172200" y="2291060"/>
            <a:ext cx="5662215" cy="4020653"/>
          </a:xfrm>
          <a:prstGeom prst="rect">
            <a:avLst/>
          </a:prstGeom>
        </p:spPr>
        <p:txBody>
          <a:bodyPr/>
          <a:lstStyle>
            <a:lvl1pPr marL="403225" indent="-39211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4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1pPr>
            <a:lvl2pPr marL="808038" indent="-40481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4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2pPr>
            <a:lvl3pPr marL="1157288" indent="-349250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4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3pPr>
            <a:lvl4pPr marL="1516063" indent="-358775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4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4pPr>
            <a:lvl5pPr marL="1876425" indent="-36036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4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 dirty="0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群組 6"/>
          <p:cNvGrpSpPr/>
          <p:nvPr/>
        </p:nvGrpSpPr>
        <p:grpSpPr>
          <a:xfrm>
            <a:off x="0" y="-27384"/>
            <a:ext cx="12192000" cy="1619722"/>
            <a:chOff x="0" y="-27384"/>
            <a:chExt cx="12192000" cy="1619722"/>
          </a:xfrm>
        </p:grpSpPr>
        <p:sp>
          <p:nvSpPr>
            <p:cNvPr id="9" name="矩形 8"/>
            <p:cNvSpPr/>
            <p:nvPr/>
          </p:nvSpPr>
          <p:spPr>
            <a:xfrm>
              <a:off x="0" y="-27383"/>
              <a:ext cx="12192000" cy="16197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0" y="-27384"/>
              <a:ext cx="12192000" cy="1556793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0" y="-27383"/>
              <a:ext cx="12192000" cy="148478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2" name="標題 1"/>
          <p:cNvSpPr>
            <a:spLocks noGrp="1"/>
          </p:cNvSpPr>
          <p:nvPr>
            <p:ph type="title"/>
          </p:nvPr>
        </p:nvSpPr>
        <p:spPr>
          <a:xfrm>
            <a:off x="335360" y="344799"/>
            <a:ext cx="11521280" cy="1112602"/>
          </a:xfrm>
          <a:prstGeom prst="rect">
            <a:avLst/>
          </a:prstGeom>
        </p:spPr>
        <p:txBody>
          <a:bodyPr anchor="b"/>
          <a:lstStyle>
            <a:lvl1pPr>
              <a:defRPr sz="5400" b="1" baseline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19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11100882" y="6374643"/>
            <a:ext cx="755758" cy="365125"/>
          </a:xfrm>
          <a:prstGeom prst="rect">
            <a:avLst/>
          </a:prstGeom>
        </p:spPr>
        <p:txBody>
          <a:bodyPr/>
          <a:lstStyle>
            <a:lvl1pPr algn="l">
              <a:lnSpc>
                <a:spcPts val="2000"/>
              </a:lnSpc>
              <a:defRPr sz="1400" b="1" baseline="0">
                <a:latin typeface="Calibri" panose="020F0502020204030204" pitchFamily="34" charset="0"/>
              </a:defRPr>
            </a:lvl1pPr>
          </a:lstStyle>
          <a:p>
            <a:fld id="{3EBBE1F4-AE36-AD42-8177-96288CD18AD2}" type="slidenum">
              <a:rPr lang="en-US" smtClean="0"/>
              <a:t>‹#›</a:t>
            </a:fld>
            <a:endParaRPr lang="en-US"/>
          </a:p>
        </p:txBody>
      </p:sp>
      <p:grpSp>
        <p:nvGrpSpPr>
          <p:cNvPr id="25" name="群組 24"/>
          <p:cNvGrpSpPr/>
          <p:nvPr/>
        </p:nvGrpSpPr>
        <p:grpSpPr>
          <a:xfrm>
            <a:off x="10965754" y="6381328"/>
            <a:ext cx="135128" cy="468000"/>
            <a:chOff x="10965754" y="6374643"/>
            <a:chExt cx="135128" cy="365125"/>
          </a:xfrm>
        </p:grpSpPr>
        <p:sp>
          <p:nvSpPr>
            <p:cNvPr id="26" name="矩形 25"/>
            <p:cNvSpPr/>
            <p:nvPr/>
          </p:nvSpPr>
          <p:spPr>
            <a:xfrm>
              <a:off x="10965754" y="6374643"/>
              <a:ext cx="66836" cy="3651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7" name="矩形 26"/>
            <p:cNvSpPr/>
            <p:nvPr/>
          </p:nvSpPr>
          <p:spPr>
            <a:xfrm>
              <a:off x="11034046" y="6374643"/>
              <a:ext cx="66836" cy="3651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3" name="文字方塊 9"/>
          <p:cNvSpPr txBox="1"/>
          <p:nvPr/>
        </p:nvSpPr>
        <p:spPr>
          <a:xfrm>
            <a:off x="918116" y="6611969"/>
            <a:ext cx="11273884" cy="246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b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Copyright © NETWORKING AND</a:t>
            </a:r>
            <a:r>
              <a:rPr lang="en-US" altLang="zh-TW" sz="1000" b="0" baseline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 SENSING SYSTEMS LABORATORY, CS, NCTU. All rights reserved.</a:t>
            </a:r>
            <a:endParaRPr lang="en-US" altLang="zh-TW" sz="1000" b="0" dirty="0">
              <a:solidFill>
                <a:schemeClr val="bg1">
                  <a:lumMod val="65000"/>
                </a:schemeClr>
              </a:solidFill>
              <a:latin typeface="Tw Cen MT Condensed" panose="020B0606020104020203" pitchFamily="34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9" r="13400"/>
          <a:stretch/>
        </p:blipFill>
        <p:spPr>
          <a:xfrm>
            <a:off x="335360" y="6504887"/>
            <a:ext cx="582756" cy="353303"/>
          </a:xfrm>
          <a:prstGeom prst="rect">
            <a:avLst/>
          </a:prstGeom>
          <a:effectLst/>
        </p:spPr>
      </p:pic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11100882" y="6374643"/>
            <a:ext cx="755758" cy="365125"/>
          </a:xfrm>
          <a:prstGeom prst="rect">
            <a:avLst/>
          </a:prstGeom>
        </p:spPr>
        <p:txBody>
          <a:bodyPr/>
          <a:lstStyle>
            <a:lvl1pPr algn="l">
              <a:lnSpc>
                <a:spcPts val="2000"/>
              </a:lnSpc>
              <a:defRPr sz="1400" b="1" baseline="0">
                <a:latin typeface="Calibri" panose="020F0502020204030204" pitchFamily="34" charset="0"/>
              </a:defRPr>
            </a:lvl1pPr>
          </a:lstStyle>
          <a:p>
            <a:fld id="{3EBBE1F4-AE36-AD42-8177-96288CD18AD2}" type="slidenum">
              <a:rPr lang="en-US" smtClean="0"/>
              <a:t>‹#›</a:t>
            </a:fld>
            <a:endParaRPr lang="en-US"/>
          </a:p>
        </p:txBody>
      </p:sp>
      <p:grpSp>
        <p:nvGrpSpPr>
          <p:cNvPr id="20" name="群組 19"/>
          <p:cNvGrpSpPr/>
          <p:nvPr/>
        </p:nvGrpSpPr>
        <p:grpSpPr>
          <a:xfrm>
            <a:off x="10965754" y="6381328"/>
            <a:ext cx="135128" cy="468000"/>
            <a:chOff x="10965754" y="6374643"/>
            <a:chExt cx="135128" cy="365125"/>
          </a:xfrm>
        </p:grpSpPr>
        <p:sp>
          <p:nvSpPr>
            <p:cNvPr id="21" name="矩形 20"/>
            <p:cNvSpPr/>
            <p:nvPr/>
          </p:nvSpPr>
          <p:spPr>
            <a:xfrm>
              <a:off x="10965754" y="6374643"/>
              <a:ext cx="66836" cy="3651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矩形 21"/>
            <p:cNvSpPr/>
            <p:nvPr/>
          </p:nvSpPr>
          <p:spPr>
            <a:xfrm>
              <a:off x="11034046" y="6374643"/>
              <a:ext cx="66836" cy="3651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6" name="文字方塊 9"/>
          <p:cNvSpPr txBox="1"/>
          <p:nvPr/>
        </p:nvSpPr>
        <p:spPr>
          <a:xfrm>
            <a:off x="0" y="6611969"/>
            <a:ext cx="12192000" cy="246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b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Copyright © NETWORKING AND</a:t>
            </a:r>
            <a:r>
              <a:rPr lang="en-US" altLang="zh-TW" sz="1000" b="0" baseline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 SENSING SYSTEMS LABORATORY, CS, NCTU. All rights reserved.</a:t>
            </a:r>
            <a:endParaRPr lang="en-US" altLang="zh-TW" sz="1000" b="0" dirty="0">
              <a:solidFill>
                <a:schemeClr val="bg1">
                  <a:lumMod val="65000"/>
                </a:schemeClr>
              </a:solidFill>
              <a:latin typeface="Tw Cen MT Condensed" panose="020B0606020104020203" pitchFamily="34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9" r="13400"/>
          <a:stretch/>
        </p:blipFill>
        <p:spPr>
          <a:xfrm>
            <a:off x="11273884" y="130053"/>
            <a:ext cx="582756" cy="353303"/>
          </a:xfrm>
          <a:prstGeom prst="rect">
            <a:avLst/>
          </a:prstGeom>
          <a:effectLst/>
        </p:spPr>
      </p:pic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4DADA6C2-E637-F642-95E5-0309E3EB9F41}"/>
              </a:ext>
            </a:extLst>
          </p:cNvPr>
          <p:cNvGrpSpPr/>
          <p:nvPr/>
        </p:nvGrpSpPr>
        <p:grpSpPr>
          <a:xfrm>
            <a:off x="0" y="0"/>
            <a:ext cx="5965889" cy="6858000"/>
            <a:chOff x="0" y="0"/>
            <a:chExt cx="5965889" cy="6858000"/>
          </a:xfrm>
        </p:grpSpPr>
        <p:sp>
          <p:nvSpPr>
            <p:cNvPr id="17" name="箭號: 五邊形 12">
              <a:extLst>
                <a:ext uri="{FF2B5EF4-FFF2-40B4-BE49-F238E27FC236}">
                  <a16:creationId xmlns:a16="http://schemas.microsoft.com/office/drawing/2014/main" id="{C3424005-2947-5749-B94D-7EE01D59B97D}"/>
                </a:ext>
              </a:extLst>
            </p:cNvPr>
            <p:cNvSpPr/>
            <p:nvPr/>
          </p:nvSpPr>
          <p:spPr>
            <a:xfrm>
              <a:off x="377879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" name="箭號: 五邊形 12">
              <a:extLst>
                <a:ext uri="{FF2B5EF4-FFF2-40B4-BE49-F238E27FC236}">
                  <a16:creationId xmlns:a16="http://schemas.microsoft.com/office/drawing/2014/main" id="{78B68587-E393-9C46-A4CA-137BCC2B13AD}"/>
                </a:ext>
              </a:extLst>
            </p:cNvPr>
            <p:cNvSpPr/>
            <p:nvPr/>
          </p:nvSpPr>
          <p:spPr>
            <a:xfrm>
              <a:off x="165169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accent2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箭號: 五邊形 12"/>
            <p:cNvSpPr/>
            <p:nvPr/>
          </p:nvSpPr>
          <p:spPr>
            <a:xfrm>
              <a:off x="0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35361" y="548680"/>
            <a:ext cx="4451128" cy="144016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44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335362" y="2060848"/>
            <a:ext cx="4451127" cy="424847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0">
                <a:solidFill>
                  <a:schemeClr val="accent3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15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11100882" y="6374643"/>
            <a:ext cx="755758" cy="365125"/>
          </a:xfrm>
          <a:prstGeom prst="rect">
            <a:avLst/>
          </a:prstGeom>
        </p:spPr>
        <p:txBody>
          <a:bodyPr/>
          <a:lstStyle>
            <a:lvl1pPr algn="l">
              <a:lnSpc>
                <a:spcPts val="2000"/>
              </a:lnSpc>
              <a:defRPr sz="1400" b="1" baseline="0">
                <a:latin typeface="Calibri" panose="020F0502020204030204" pitchFamily="34" charset="0"/>
              </a:defRPr>
            </a:lvl1pPr>
          </a:lstStyle>
          <a:p>
            <a:fld id="{3EBBE1F4-AE36-AD42-8177-96288CD18AD2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文字方塊 19"/>
          <p:cNvSpPr txBox="1"/>
          <p:nvPr/>
        </p:nvSpPr>
        <p:spPr>
          <a:xfrm>
            <a:off x="0" y="6611967"/>
            <a:ext cx="39357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b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Copyright © NETWORKING AND</a:t>
            </a:r>
            <a:r>
              <a:rPr lang="en-US" altLang="zh-TW" sz="1000" b="0" baseline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 SENSING SYSTEMS LABORATORY, CS, NCTU. All rights reserved.</a:t>
            </a:r>
            <a:endParaRPr lang="en-US" altLang="zh-TW" sz="1000" b="0" dirty="0">
              <a:solidFill>
                <a:schemeClr val="bg1">
                  <a:lumMod val="65000"/>
                </a:schemeClr>
              </a:solidFill>
              <a:latin typeface="Tw Cen MT Condensed" panose="020B0606020104020203" pitchFamily="34" charset="0"/>
            </a:endParaRPr>
          </a:p>
        </p:txBody>
      </p:sp>
      <p:grpSp>
        <p:nvGrpSpPr>
          <p:cNvPr id="21" name="群組 20"/>
          <p:cNvGrpSpPr/>
          <p:nvPr/>
        </p:nvGrpSpPr>
        <p:grpSpPr>
          <a:xfrm>
            <a:off x="10965754" y="6381328"/>
            <a:ext cx="135128" cy="468000"/>
            <a:chOff x="10965754" y="6374643"/>
            <a:chExt cx="135128" cy="365125"/>
          </a:xfrm>
        </p:grpSpPr>
        <p:sp>
          <p:nvSpPr>
            <p:cNvPr id="22" name="矩形 21"/>
            <p:cNvSpPr/>
            <p:nvPr/>
          </p:nvSpPr>
          <p:spPr>
            <a:xfrm>
              <a:off x="10965754" y="6374643"/>
              <a:ext cx="66836" cy="3651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矩形 22"/>
            <p:cNvSpPr/>
            <p:nvPr/>
          </p:nvSpPr>
          <p:spPr>
            <a:xfrm>
              <a:off x="11034046" y="6374643"/>
              <a:ext cx="66836" cy="3651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9" r="13400"/>
          <a:stretch/>
        </p:blipFill>
        <p:spPr>
          <a:xfrm>
            <a:off x="11273884" y="130053"/>
            <a:ext cx="582756" cy="353303"/>
          </a:xfrm>
          <a:prstGeom prst="rect">
            <a:avLst/>
          </a:prstGeom>
          <a:effectLst/>
        </p:spPr>
      </p:pic>
      <p:sp>
        <p:nvSpPr>
          <p:cNvPr id="18" name="內容版面配置區 2">
            <a:extLst>
              <a:ext uri="{FF2B5EF4-FFF2-40B4-BE49-F238E27FC236}">
                <a16:creationId xmlns:a16="http://schemas.microsoft.com/office/drawing/2014/main" id="{BB9680E6-3D9F-FF42-BA19-F206A773FE60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096640" y="552970"/>
            <a:ext cx="5760000" cy="5756350"/>
          </a:xfrm>
          <a:prstGeom prst="rect">
            <a:avLst/>
          </a:prstGeom>
        </p:spPr>
        <p:txBody>
          <a:bodyPr/>
          <a:lstStyle>
            <a:lvl1pPr marL="403225" indent="-39211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1pPr>
            <a:lvl2pPr marL="808038" indent="-40481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2pPr>
            <a:lvl3pPr marL="1157288" indent="-349250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3pPr>
            <a:lvl4pPr marL="1516063" indent="-358775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4pPr>
            <a:lvl5pPr marL="1876425" indent="-36036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 dirty="0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7108562A-19D8-3347-A5CB-8FD2094D2AC6}"/>
              </a:ext>
            </a:extLst>
          </p:cNvPr>
          <p:cNvGrpSpPr/>
          <p:nvPr/>
        </p:nvGrpSpPr>
        <p:grpSpPr>
          <a:xfrm>
            <a:off x="0" y="0"/>
            <a:ext cx="5965889" cy="6858000"/>
            <a:chOff x="0" y="0"/>
            <a:chExt cx="5965889" cy="6858000"/>
          </a:xfrm>
        </p:grpSpPr>
        <p:sp>
          <p:nvSpPr>
            <p:cNvPr id="16" name="箭號: 五邊形 12">
              <a:extLst>
                <a:ext uri="{FF2B5EF4-FFF2-40B4-BE49-F238E27FC236}">
                  <a16:creationId xmlns:a16="http://schemas.microsoft.com/office/drawing/2014/main" id="{0350FA7D-8512-F24E-9F36-7F4296D197F2}"/>
                </a:ext>
              </a:extLst>
            </p:cNvPr>
            <p:cNvSpPr/>
            <p:nvPr/>
          </p:nvSpPr>
          <p:spPr>
            <a:xfrm>
              <a:off x="377879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" name="箭號: 五邊形 12">
              <a:extLst>
                <a:ext uri="{FF2B5EF4-FFF2-40B4-BE49-F238E27FC236}">
                  <a16:creationId xmlns:a16="http://schemas.microsoft.com/office/drawing/2014/main" id="{125DE2BA-1E8B-2447-AEBE-4BDB2873316E}"/>
                </a:ext>
              </a:extLst>
            </p:cNvPr>
            <p:cNvSpPr/>
            <p:nvPr/>
          </p:nvSpPr>
          <p:spPr>
            <a:xfrm>
              <a:off x="165169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accent2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箭號: 五邊形 12">
              <a:extLst>
                <a:ext uri="{FF2B5EF4-FFF2-40B4-BE49-F238E27FC236}">
                  <a16:creationId xmlns:a16="http://schemas.microsoft.com/office/drawing/2014/main" id="{467877CF-B77C-BE4F-8D6F-89063BBFC3DE}"/>
                </a:ext>
              </a:extLst>
            </p:cNvPr>
            <p:cNvSpPr/>
            <p:nvPr/>
          </p:nvSpPr>
          <p:spPr>
            <a:xfrm>
              <a:off x="0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6096000" y="548680"/>
            <a:ext cx="5760640" cy="576063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zh-TW" altLang="en-US"/>
          </a:p>
        </p:txBody>
      </p:sp>
      <p:sp>
        <p:nvSpPr>
          <p:cNvPr id="9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11100882" y="6374643"/>
            <a:ext cx="755758" cy="365125"/>
          </a:xfrm>
          <a:prstGeom prst="rect">
            <a:avLst/>
          </a:prstGeom>
        </p:spPr>
        <p:txBody>
          <a:bodyPr/>
          <a:lstStyle>
            <a:lvl1pPr algn="l">
              <a:lnSpc>
                <a:spcPts val="2000"/>
              </a:lnSpc>
              <a:defRPr sz="1400" b="1" baseline="0">
                <a:latin typeface="Calibri" panose="020F0502020204030204" pitchFamily="34" charset="0"/>
              </a:defRPr>
            </a:lvl1pPr>
          </a:lstStyle>
          <a:p>
            <a:fld id="{3EBBE1F4-AE36-AD42-8177-96288CD18AD2}" type="slidenum">
              <a:rPr lang="en-US" smtClean="0"/>
              <a:t>‹#›</a:t>
            </a:fld>
            <a:endParaRPr lang="en-US"/>
          </a:p>
        </p:txBody>
      </p:sp>
      <p:sp>
        <p:nvSpPr>
          <p:cNvPr id="23" name="文字方塊 22"/>
          <p:cNvSpPr txBox="1"/>
          <p:nvPr/>
        </p:nvSpPr>
        <p:spPr>
          <a:xfrm>
            <a:off x="0" y="6611967"/>
            <a:ext cx="121919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b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Copyright © NETWORKING AND</a:t>
            </a:r>
            <a:r>
              <a:rPr lang="en-US" altLang="zh-TW" sz="1000" b="0" baseline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 SENSING SYSTEMS LABORATORY, CS, NCTU. All rights reserved.</a:t>
            </a:r>
            <a:endParaRPr lang="en-US" altLang="zh-TW" sz="1000" b="0" dirty="0">
              <a:solidFill>
                <a:schemeClr val="bg1">
                  <a:lumMod val="65000"/>
                </a:schemeClr>
              </a:solidFill>
              <a:latin typeface="Tw Cen MT Condensed" panose="020B0606020104020203" pitchFamily="34" charset="0"/>
            </a:endParaRPr>
          </a:p>
        </p:txBody>
      </p:sp>
      <p:grpSp>
        <p:nvGrpSpPr>
          <p:cNvPr id="27" name="群組 26"/>
          <p:cNvGrpSpPr/>
          <p:nvPr/>
        </p:nvGrpSpPr>
        <p:grpSpPr>
          <a:xfrm>
            <a:off x="10965754" y="6381328"/>
            <a:ext cx="135128" cy="468000"/>
            <a:chOff x="10965754" y="6374643"/>
            <a:chExt cx="135128" cy="365125"/>
          </a:xfrm>
        </p:grpSpPr>
        <p:sp>
          <p:nvSpPr>
            <p:cNvPr id="28" name="矩形 27"/>
            <p:cNvSpPr/>
            <p:nvPr/>
          </p:nvSpPr>
          <p:spPr>
            <a:xfrm>
              <a:off x="10965754" y="6374643"/>
              <a:ext cx="66836" cy="3651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9" name="矩形 28"/>
            <p:cNvSpPr/>
            <p:nvPr/>
          </p:nvSpPr>
          <p:spPr>
            <a:xfrm>
              <a:off x="11034046" y="6374643"/>
              <a:ext cx="66836" cy="3651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9" r="13400"/>
          <a:stretch/>
        </p:blipFill>
        <p:spPr>
          <a:xfrm>
            <a:off x="11273884" y="130053"/>
            <a:ext cx="582756" cy="353303"/>
          </a:xfrm>
          <a:prstGeom prst="rect">
            <a:avLst/>
          </a:prstGeom>
          <a:effectLst/>
        </p:spPr>
      </p:pic>
      <p:sp>
        <p:nvSpPr>
          <p:cNvPr id="22" name="標題 1">
            <a:extLst>
              <a:ext uri="{FF2B5EF4-FFF2-40B4-BE49-F238E27FC236}">
                <a16:creationId xmlns:a16="http://schemas.microsoft.com/office/drawing/2014/main" id="{6E193196-9107-784C-A964-C67153D060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361" y="548680"/>
            <a:ext cx="4451128" cy="144016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44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24" name="文字版面配置區 3">
            <a:extLst>
              <a:ext uri="{FF2B5EF4-FFF2-40B4-BE49-F238E27FC236}">
                <a16:creationId xmlns:a16="http://schemas.microsoft.com/office/drawing/2014/main" id="{5922BEEB-F3AC-E443-B34D-CE264A9822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35362" y="2060848"/>
            <a:ext cx="4451127" cy="424847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0">
                <a:solidFill>
                  <a:schemeClr val="accent3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335778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4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 baseline="0">
          <a:solidFill>
            <a:schemeClr val="bg1">
              <a:lumMod val="9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Calibri" panose="020F0502020204030204" pitchFamily="34" charset="0"/>
          <a:ea typeface="微軟正黑體" panose="020B0604030504040204" pitchFamily="34" charset="-12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 baseline="0">
          <a:solidFill>
            <a:schemeClr val="tx1"/>
          </a:solidFill>
          <a:latin typeface="Calibri" panose="020F0502020204030204" pitchFamily="34" charset="0"/>
          <a:ea typeface="微軟正黑體" panose="020B0604030504040204" pitchFamily="34" charset="-12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 baseline="0">
          <a:solidFill>
            <a:schemeClr val="tx1"/>
          </a:solidFill>
          <a:latin typeface="Calibri" panose="020F0502020204030204" pitchFamily="34" charset="0"/>
          <a:ea typeface="微軟正黑體" panose="020B0604030504040204" pitchFamily="34" charset="-12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Calibri" panose="020F0502020204030204" pitchFamily="34" charset="0"/>
          <a:ea typeface="微軟正黑體" panose="020B0604030504040204" pitchFamily="34" charset="-12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Calibri" panose="020F0502020204030204" pitchFamily="34" charset="0"/>
          <a:ea typeface="微軟正黑體" panose="020B0604030504040204" pitchFamily="34" charset="-12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Calibri" panose="020F0502020204030204" pitchFamily="34" charset="0"/>
          <a:ea typeface="微軟正黑體" panose="020B0604030504040204" pitchFamily="34" charset="-12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3.jp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14.jp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13.jp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14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0.png"/><Relationship Id="rId4" Type="http://schemas.openxmlformats.org/officeDocument/2006/relationships/image" Target="../media/image9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3.png"/><Relationship Id="rId4" Type="http://schemas.openxmlformats.org/officeDocument/2006/relationships/notesSlide" Target="../notesSlides/notesSlide2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jpg"/><Relationship Id="rId4" Type="http://schemas.openxmlformats.org/officeDocument/2006/relationships/image" Target="../media/image28.jpe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jpeg"/><Relationship Id="rId5" Type="http://schemas.openxmlformats.org/officeDocument/2006/relationships/image" Target="../media/image31.png"/><Relationship Id="rId4" Type="http://schemas.openxmlformats.org/officeDocument/2006/relationships/image" Target="../media/image2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jpeg"/><Relationship Id="rId4" Type="http://schemas.openxmlformats.org/officeDocument/2006/relationships/image" Target="../media/image2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g"/><Relationship Id="rId5" Type="http://schemas.openxmlformats.org/officeDocument/2006/relationships/image" Target="../media/image28.jpeg"/><Relationship Id="rId4" Type="http://schemas.openxmlformats.org/officeDocument/2006/relationships/image" Target="../media/image3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jpeg"/><Relationship Id="rId4" Type="http://schemas.openxmlformats.org/officeDocument/2006/relationships/image" Target="../media/image2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8.jpeg"/><Relationship Id="rId4" Type="http://schemas.openxmlformats.org/officeDocument/2006/relationships/image" Target="../media/image2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28.jpeg"/><Relationship Id="rId4" Type="http://schemas.openxmlformats.org/officeDocument/2006/relationships/image" Target="../media/image29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jpg"/><Relationship Id="rId4" Type="http://schemas.openxmlformats.org/officeDocument/2006/relationships/image" Target="../media/image34.jp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0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Fading" TargetMode="External"/><Relationship Id="rId3" Type="http://schemas.openxmlformats.org/officeDocument/2006/relationships/hyperlink" Target="https://www.sitebuilderreport.com/stock-up" TargetMode="External"/><Relationship Id="rId7" Type="http://schemas.openxmlformats.org/officeDocument/2006/relationships/hyperlink" Target="https://en.wikipedia.org/wiki/Communication_channel" TargetMode="External"/><Relationship Id="rId2" Type="http://schemas.openxmlformats.org/officeDocument/2006/relationships/hyperlink" Target="https://www.flaticon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crma.stanford.edu/~jos/fp/Phase_Delay.html" TargetMode="External"/><Relationship Id="rId5" Type="http://schemas.openxmlformats.org/officeDocument/2006/relationships/hyperlink" Target="https://en.wikipedia.org/wiki/Path_loss" TargetMode="External"/><Relationship Id="rId4" Type="http://schemas.openxmlformats.org/officeDocument/2006/relationships/hyperlink" Target="https://en.wikipedia.org/wiki/Friis_transmission_equation" TargetMode="External"/><Relationship Id="rId9" Type="http://schemas.openxmlformats.org/officeDocument/2006/relationships/hyperlink" Target="http://www.sengpielaudio.com/calculator-timedelayphase.html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sz="4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Freshman </a:t>
            </a:r>
            <a:r>
              <a:rPr lang="en-US" altLang="zh-TW" sz="4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Training Course</a:t>
            </a:r>
            <a:r>
              <a:rPr lang="en-US" altLang="zh-TW" sz="4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altLang="zh-TW" sz="4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TW" sz="6000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Signal</a:t>
            </a:r>
            <a:endParaRPr lang="zh-TW" altLang="en-US" sz="4800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335360" y="4396680"/>
            <a:ext cx="7754198" cy="652815"/>
          </a:xfrm>
        </p:spPr>
        <p:txBody>
          <a:bodyPr/>
          <a:lstStyle/>
          <a:p>
            <a:r>
              <a:rPr lang="en-US" altLang="zh-TW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NCTU NSS-Lab 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2018</a:t>
            </a:r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sz="1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Cheng-Fa Huang</a:t>
            </a:r>
            <a:endParaRPr lang="zh-TW" alt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文字版面配置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2018.08.16 @NCTU EC-543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內容版面配置區 4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Willy Cheng-Fa 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Huang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0426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t>10</a:t>
            </a:fld>
            <a:endParaRPr lang="en-US"/>
          </a:p>
        </p:txBody>
      </p:sp>
      <p:sp>
        <p:nvSpPr>
          <p:cNvPr id="3" name="矩形 2"/>
          <p:cNvSpPr/>
          <p:nvPr/>
        </p:nvSpPr>
        <p:spPr>
          <a:xfrm>
            <a:off x="0" y="-148281"/>
            <a:ext cx="12282616" cy="7364627"/>
          </a:xfrm>
          <a:prstGeom prst="rect">
            <a:avLst/>
          </a:prstGeom>
          <a:solidFill>
            <a:schemeClr val="tx1">
              <a:lumMod val="65000"/>
              <a:lumOff val="35000"/>
              <a:alpha val="8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6000" b="1" dirty="0" smtClean="0">
                <a:latin typeface="Times New Roman" charset="0"/>
                <a:ea typeface="Times New Roman" charset="0"/>
                <a:cs typeface="Times New Roman" charset="0"/>
              </a:rPr>
              <a:t>Small-Scale Fading</a:t>
            </a:r>
            <a:endParaRPr lang="zh-TW" altLang="en-US" sz="60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2575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Channel Fading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kumimoji="1" lang="en-US" altLang="zh-TW" sz="3200" dirty="0" smtClean="0">
                <a:latin typeface="Times New Roman" charset="0"/>
                <a:ea typeface="Times New Roman" charset="0"/>
                <a:cs typeface="Times New Roman" charset="0"/>
              </a:rPr>
              <a:t>Mobility</a:t>
            </a:r>
          </a:p>
          <a:p>
            <a:pPr lvl="1"/>
            <a:r>
              <a:rPr kumimoji="1" lang="en-US" altLang="zh-TW" sz="3200" dirty="0" smtClean="0">
                <a:latin typeface="Times New Roman" charset="0"/>
                <a:ea typeface="Times New Roman" charset="0"/>
                <a:cs typeface="Times New Roman" charset="0"/>
              </a:rPr>
              <a:t>Slow Fading</a:t>
            </a:r>
          </a:p>
          <a:p>
            <a:pPr lvl="1"/>
            <a:r>
              <a:rPr kumimoji="1" lang="en-US" altLang="zh-TW" sz="3200" dirty="0" smtClean="0">
                <a:latin typeface="Times New Roman" charset="0"/>
                <a:ea typeface="Times New Roman" charset="0"/>
                <a:cs typeface="Times New Roman" charset="0"/>
              </a:rPr>
              <a:t>Fast Fading</a:t>
            </a:r>
          </a:p>
          <a:p>
            <a:pPr>
              <a:lnSpc>
                <a:spcPct val="200000"/>
              </a:lnSpc>
            </a:pPr>
            <a:r>
              <a:rPr kumimoji="1" lang="en-US" altLang="zh-TW" sz="3200" dirty="0" smtClean="0">
                <a:latin typeface="Times New Roman" charset="0"/>
                <a:ea typeface="Times New Roman" charset="0"/>
                <a:cs typeface="Times New Roman" charset="0"/>
              </a:rPr>
              <a:t>Multipath</a:t>
            </a:r>
          </a:p>
          <a:p>
            <a:pPr lvl="1"/>
            <a:r>
              <a:rPr kumimoji="1" lang="en-US" altLang="zh-TW" sz="3200" dirty="0" smtClean="0">
                <a:latin typeface="Times New Roman" charset="0"/>
                <a:ea typeface="Times New Roman" charset="0"/>
                <a:cs typeface="Times New Roman" charset="0"/>
              </a:rPr>
              <a:t>Flat Fading </a:t>
            </a:r>
          </a:p>
          <a:p>
            <a:pPr lvl="1"/>
            <a:r>
              <a:rPr kumimoji="1" lang="en-US" altLang="zh-TW" sz="3200" dirty="0" smtClean="0">
                <a:latin typeface="Times New Roman" charset="0"/>
                <a:ea typeface="Times New Roman" charset="0"/>
                <a:cs typeface="Times New Roman" charset="0"/>
              </a:rPr>
              <a:t>Frequency-selective Fading</a:t>
            </a:r>
            <a:endParaRPr kumimoji="1" lang="zh-TW" altLang="en-US" sz="32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054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Channel Fading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kumimoji="1" lang="en-US" altLang="zh-TW" sz="3200" dirty="0" smtClean="0">
                <a:latin typeface="Times New Roman" charset="0"/>
                <a:ea typeface="Times New Roman" charset="0"/>
                <a:cs typeface="Times New Roman" charset="0"/>
              </a:rPr>
              <a:t>Mobility</a:t>
            </a:r>
          </a:p>
          <a:p>
            <a:pPr lvl="1"/>
            <a:r>
              <a:rPr kumimoji="1" lang="en-US" altLang="zh-TW" sz="3200" dirty="0" smtClean="0">
                <a:latin typeface="Times New Roman" charset="0"/>
                <a:ea typeface="Times New Roman" charset="0"/>
                <a:cs typeface="Times New Roman" charset="0"/>
              </a:rPr>
              <a:t>Slow Fading</a:t>
            </a:r>
          </a:p>
          <a:p>
            <a:pPr lvl="1"/>
            <a:r>
              <a:rPr kumimoji="1" lang="en-US" altLang="zh-TW" sz="3200" dirty="0" smtClean="0">
                <a:latin typeface="Times New Roman" charset="0"/>
                <a:ea typeface="Times New Roman" charset="0"/>
                <a:cs typeface="Times New Roman" charset="0"/>
              </a:rPr>
              <a:t>Fast Fading</a:t>
            </a:r>
          </a:p>
          <a:p>
            <a:pPr>
              <a:lnSpc>
                <a:spcPct val="200000"/>
              </a:lnSpc>
            </a:pPr>
            <a:r>
              <a:rPr kumimoji="1" lang="en-US" altLang="zh-TW" sz="3200" dirty="0" smtClean="0">
                <a:latin typeface="Times New Roman" charset="0"/>
                <a:ea typeface="Times New Roman" charset="0"/>
                <a:cs typeface="Times New Roman" charset="0"/>
              </a:rPr>
              <a:t>Multipath</a:t>
            </a:r>
          </a:p>
          <a:p>
            <a:pPr lvl="1"/>
            <a:r>
              <a:rPr kumimoji="1" lang="en-US" altLang="zh-TW" sz="3200" dirty="0" smtClean="0">
                <a:latin typeface="Times New Roman" charset="0"/>
                <a:ea typeface="Times New Roman" charset="0"/>
                <a:cs typeface="Times New Roman" charset="0"/>
              </a:rPr>
              <a:t>Flat Fading </a:t>
            </a:r>
          </a:p>
          <a:p>
            <a:pPr lvl="1"/>
            <a:r>
              <a:rPr kumimoji="1" lang="en-US" altLang="zh-TW" sz="3200" dirty="0" smtClean="0">
                <a:latin typeface="Times New Roman" charset="0"/>
                <a:ea typeface="Times New Roman" charset="0"/>
                <a:cs typeface="Times New Roman" charset="0"/>
              </a:rPr>
              <a:t>Frequency-selective Fading</a:t>
            </a:r>
            <a:endParaRPr kumimoji="1" lang="zh-TW" altLang="en-US" sz="32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5" name="矩形 4"/>
          <p:cNvSpPr/>
          <p:nvPr/>
        </p:nvSpPr>
        <p:spPr>
          <a:xfrm>
            <a:off x="0" y="-148281"/>
            <a:ext cx="12282616" cy="7364627"/>
          </a:xfrm>
          <a:prstGeom prst="rect">
            <a:avLst/>
          </a:prstGeom>
          <a:solidFill>
            <a:schemeClr val="tx1">
              <a:lumMod val="65000"/>
              <a:lumOff val="35000"/>
              <a:alpha val="8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內容版面配置區 2"/>
          <p:cNvSpPr txBox="1">
            <a:spLocks/>
          </p:cNvSpPr>
          <p:nvPr/>
        </p:nvSpPr>
        <p:spPr>
          <a:xfrm>
            <a:off x="343382" y="1708830"/>
            <a:ext cx="11521280" cy="4610906"/>
          </a:xfrm>
          <a:prstGeom prst="rect">
            <a:avLst/>
          </a:prstGeom>
        </p:spPr>
        <p:txBody>
          <a:bodyPr/>
          <a:lstStyle>
            <a:lvl1pPr marL="403225" indent="-392113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1pPr>
            <a:lvl2pPr marL="808038" indent="-404813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2pPr>
            <a:lvl3pPr marL="1157288" indent="-34925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3pPr>
            <a:lvl4pPr marL="1516063" indent="-358775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4pPr>
            <a:lvl5pPr marL="1876425" indent="-360363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kumimoji="1" lang="en-US" altLang="zh-TW" sz="3200" dirty="0" smtClean="0">
                <a:solidFill>
                  <a:srgbClr val="FFFF00"/>
                </a:solidFill>
                <a:latin typeface="Times New Roman" charset="0"/>
                <a:ea typeface="Times New Roman" charset="0"/>
                <a:cs typeface="Times New Roman" charset="0"/>
              </a:rPr>
              <a:t>Mobility</a:t>
            </a:r>
          </a:p>
          <a:p>
            <a:pPr lvl="1"/>
            <a:r>
              <a:rPr kumimoji="1" lang="en-US" altLang="zh-TW" sz="3200" dirty="0" smtClean="0">
                <a:solidFill>
                  <a:srgbClr val="FFFF00"/>
                </a:solidFill>
                <a:latin typeface="Times New Roman" charset="0"/>
                <a:ea typeface="Times New Roman" charset="0"/>
                <a:cs typeface="Times New Roman" charset="0"/>
              </a:rPr>
              <a:t>Slow Fading</a:t>
            </a:r>
          </a:p>
          <a:p>
            <a:pPr lvl="1"/>
            <a:r>
              <a:rPr kumimoji="1" lang="en-US" altLang="zh-TW" sz="3200" dirty="0" smtClean="0">
                <a:solidFill>
                  <a:srgbClr val="FFFF00"/>
                </a:solidFill>
                <a:latin typeface="Times New Roman" charset="0"/>
                <a:ea typeface="Times New Roman" charset="0"/>
                <a:cs typeface="Times New Roman" charset="0"/>
              </a:rPr>
              <a:t>Fast Fading</a:t>
            </a:r>
          </a:p>
        </p:txBody>
      </p:sp>
    </p:spTree>
    <p:extLst>
      <p:ext uri="{BB962C8B-B14F-4D97-AF65-F5344CB8AC3E}">
        <p14:creationId xmlns:p14="http://schemas.microsoft.com/office/powerpoint/2010/main" val="1795342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Channel Fading</a:t>
            </a:r>
            <a:endParaRPr kumimoji="1"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Coherence Time </a:t>
                </a:r>
                <a:r>
                  <a:rPr kumimoji="1" lang="en-US" altLang="zh-TW" sz="3200" dirty="0" err="1" smtClean="0">
                    <a:latin typeface="Times New Roman" charset="0"/>
                    <a:ea typeface="Times New Roman" charset="0"/>
                    <a:cs typeface="Times New Roman" charset="0"/>
                  </a:rPr>
                  <a:t>v.s</a:t>
                </a:r>
                <a:r>
                  <a:rPr kumimoji="1"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. Doppler Spread</a:t>
                </a:r>
              </a:p>
              <a:p>
                <a:pPr>
                  <a:lnSpc>
                    <a:spcPct val="150000"/>
                  </a:lnSpc>
                </a:pPr>
                <a:r>
                  <a:rPr kumimoji="1" lang="en-US" altLang="zh-TW" sz="3200" dirty="0">
                    <a:latin typeface="Times New Roman" charset="0"/>
                    <a:ea typeface="Times New Roman" charset="0"/>
                    <a:cs typeface="Times New Roman" charset="0"/>
                  </a:rPr>
                  <a:t>Coherence </a:t>
                </a:r>
                <a:r>
                  <a:rPr kumimoji="1"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Time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32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kumimoji="1" lang="en-US" altLang="zh-TW" sz="3200" b="0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𝑇</m:t>
                        </m:r>
                      </m:e>
                      <m:sub>
                        <m:r>
                          <a:rPr kumimoji="1" lang="en-US" altLang="zh-TW" sz="3200" b="0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kumimoji="1"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 : </a:t>
                </a:r>
                <a:r>
                  <a:rPr lang="en-US" altLang="zh-TW" sz="3200" dirty="0">
                    <a:latin typeface="Times New Roman" charset="0"/>
                    <a:ea typeface="Times New Roman" charset="0"/>
                    <a:cs typeface="Times New Roman" charset="0"/>
                  </a:rPr>
                  <a:t>the time duration over which </a:t>
                </a:r>
                <a:r>
                  <a:rPr lang="en-US" altLang="zh-TW" sz="3200" dirty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the </a:t>
                </a:r>
                <a:r>
                  <a:rPr lang="en-US" altLang="zh-TW" sz="3200" dirty="0" smtClean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channel impulse </a:t>
                </a:r>
                <a:r>
                  <a:rPr lang="en-US" altLang="zh-TW" sz="3200" dirty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response</a:t>
                </a:r>
                <a:r>
                  <a:rPr lang="en-US" altLang="zh-TW" sz="3200" dirty="0">
                    <a:solidFill>
                      <a:schemeClr val="accent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TW" sz="3200" dirty="0">
                    <a:latin typeface="Times New Roman" charset="0"/>
                    <a:ea typeface="Times New Roman" charset="0"/>
                    <a:cs typeface="Times New Roman" charset="0"/>
                  </a:rPr>
                  <a:t>is considered to </a:t>
                </a:r>
                <a:r>
                  <a:rPr lang="en-US" altLang="zh-TW" sz="3200" dirty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be not </a:t>
                </a:r>
                <a:r>
                  <a:rPr lang="en-US" altLang="zh-TW" sz="3200" dirty="0" smtClean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varying</a:t>
                </a:r>
              </a:p>
              <a:p>
                <a:pPr>
                  <a:lnSpc>
                    <a:spcPct val="150000"/>
                  </a:lnSpc>
                </a:pPr>
                <a:r>
                  <a:rPr kumimoji="1" lang="en-US" altLang="zh-TW" sz="3200" dirty="0">
                    <a:latin typeface="Times New Roman" charset="0"/>
                    <a:ea typeface="Times New Roman" charset="0"/>
                    <a:cs typeface="Times New Roman" charset="0"/>
                  </a:rPr>
                  <a:t>Doppler </a:t>
                </a:r>
                <a:r>
                  <a:rPr kumimoji="1"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Spread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32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kumimoji="1" lang="en-US" altLang="zh-TW" sz="32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𝐷</m:t>
                        </m:r>
                      </m:e>
                      <m:sub>
                        <m:r>
                          <a:rPr kumimoji="1" lang="en-US" altLang="zh-TW" sz="32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kumimoji="1"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 : the difference between the </a:t>
                </a:r>
                <a:r>
                  <a:rPr kumimoji="1" lang="en-US" altLang="zh-TW" sz="3200" dirty="0" smtClean="0">
                    <a:solidFill>
                      <a:schemeClr val="accent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Doppler shifts </a:t>
                </a:r>
                <a:r>
                  <a:rPr kumimoji="1"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of two paths</a:t>
                </a:r>
              </a:p>
              <a:p>
                <a:pPr marL="11112" indent="0">
                  <a:buNone/>
                </a:pPr>
                <a:r>
                  <a:rPr kumimoji="1" lang="en-US" altLang="zh-TW" sz="3200" dirty="0" smtClean="0">
                    <a:solidFill>
                      <a:srgbClr val="FF0000"/>
                    </a:solidFill>
                    <a:ea typeface="Times New Roman" charset="0"/>
                    <a:cs typeface="Times New Roman" charset="0"/>
                  </a:rPr>
                  <a:t>		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4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kumimoji="1" lang="en-US" altLang="zh-TW" sz="4000" i="1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𝑇</m:t>
                        </m:r>
                      </m:e>
                      <m:sub>
                        <m:r>
                          <a:rPr kumimoji="1" lang="en-US" altLang="zh-TW" sz="4000" i="1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𝑐</m:t>
                        </m:r>
                      </m:sub>
                    </m:sSub>
                    <m:r>
                      <a:rPr kumimoji="1" lang="en-US" altLang="zh-TW" sz="400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∝</m:t>
                    </m:r>
                    <m:f>
                      <m:fPr>
                        <m:ctrlPr>
                          <a:rPr kumimoji="1" lang="mr-IN" altLang="zh-TW" sz="4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kumimoji="1" lang="en-US" altLang="zh-TW" sz="4000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kumimoji="1" lang="en-US" altLang="zh-TW" sz="4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Times New Roman" charset="0"/>
                                <a:cs typeface="Times New Roman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40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𝐷</m:t>
                            </m:r>
                          </m:e>
                          <m:sub>
                            <m:r>
                              <a:rPr kumimoji="1" lang="en-US" altLang="zh-TW" sz="40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𝑠</m:t>
                            </m:r>
                          </m:sub>
                        </m:sSub>
                      </m:den>
                    </m:f>
                  </m:oMath>
                </a14:m>
                <a:endParaRPr kumimoji="1" lang="zh-TW" altLang="en-US" sz="3200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217" t="-185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24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Channel Fading</a:t>
            </a:r>
            <a:endParaRPr kumimoji="1"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335360" y="1700808"/>
                <a:ext cx="11521280" cy="4215898"/>
              </a:xfrm>
            </p:spPr>
            <p:txBody>
              <a:bodyPr/>
              <a:lstStyle/>
              <a:p>
                <a:pPr marL="11112" indent="0">
                  <a:buNone/>
                </a:pPr>
                <a:r>
                  <a:rPr kumimoji="1" lang="en-US" altLang="zh-TW" sz="3200" dirty="0" smtClean="0">
                    <a:solidFill>
                      <a:srgbClr val="FF0000"/>
                    </a:solidFill>
                    <a:ea typeface="Times New Roman" charset="0"/>
                    <a:cs typeface="Times New Roman" charset="0"/>
                  </a:rPr>
                  <a:t>					</a:t>
                </a:r>
              </a:p>
              <a:p>
                <a:pPr marL="11112" indent="0">
                  <a:buNone/>
                </a:pPr>
                <a:endParaRPr kumimoji="1" lang="en-US" altLang="zh-TW" sz="3200" i="1" dirty="0">
                  <a:solidFill>
                    <a:srgbClr val="FF0000"/>
                  </a:solidFill>
                  <a:latin typeface="Cambria Math" charset="0"/>
                  <a:ea typeface="Times New Roman" charset="0"/>
                  <a:cs typeface="Times New Roman" charset="0"/>
                </a:endParaRPr>
              </a:p>
              <a:p>
                <a:pPr marL="11112" indent="0" algn="ctr">
                  <a:buNone/>
                </a:pPr>
                <a:endParaRPr kumimoji="1" lang="en-US" altLang="zh-TW" sz="3200" i="1" dirty="0" smtClean="0">
                  <a:solidFill>
                    <a:srgbClr val="FF0000"/>
                  </a:solidFill>
                  <a:latin typeface="Cambria Math" charset="0"/>
                  <a:ea typeface="Times New Roman" charset="0"/>
                  <a:cs typeface="Times New Roman" charset="0"/>
                </a:endParaRPr>
              </a:p>
              <a:p>
                <a:pPr marL="11112" indent="0">
                  <a:buNone/>
                </a:pPr>
                <a:endParaRPr kumimoji="1" lang="en-US" altLang="zh-TW" sz="3200" i="1" dirty="0">
                  <a:solidFill>
                    <a:srgbClr val="FF0000"/>
                  </a:solidFill>
                  <a:latin typeface="Cambria Math" charset="0"/>
                  <a:ea typeface="Times New Roman" charset="0"/>
                  <a:cs typeface="Times New Roman" charset="0"/>
                </a:endParaRPr>
              </a:p>
              <a:p>
                <a:pPr marL="11112" indent="0">
                  <a:lnSpc>
                    <a:spcPct val="150000"/>
                  </a:lnSpc>
                  <a:buNone/>
                </a:pPr>
                <a:r>
                  <a:rPr kumimoji="1" lang="en-US" altLang="zh-TW" sz="4000" i="1" dirty="0" smtClean="0">
                    <a:solidFill>
                      <a:srgbClr val="FF0000"/>
                    </a:solidFill>
                    <a:latin typeface="Cambria Math" charset="0"/>
                    <a:ea typeface="Times New Roman" charset="0"/>
                    <a:cs typeface="Times New Roman" charset="0"/>
                  </a:rPr>
                  <a:t>                      			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3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kumimoji="1" lang="en-US" altLang="zh-TW" sz="3200" i="1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𝑇</m:t>
                        </m:r>
                      </m:e>
                      <m:sub>
                        <m:r>
                          <a:rPr kumimoji="1" lang="en-US" altLang="zh-TW" sz="3200" i="1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𝑐</m:t>
                        </m:r>
                      </m:sub>
                    </m:sSub>
                    <m:r>
                      <a:rPr kumimoji="1" lang="en-US" altLang="zh-TW" sz="320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∝</m:t>
                    </m:r>
                    <m:f>
                      <m:fPr>
                        <m:ctrlPr>
                          <a:rPr kumimoji="1" lang="mr-IN" altLang="zh-TW" sz="32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kumimoji="1" lang="en-US" altLang="zh-TW" sz="3200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kumimoji="1" lang="en-US" altLang="zh-TW" sz="32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Times New Roman" charset="0"/>
                                <a:cs typeface="Times New Roman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32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𝐷</m:t>
                            </m:r>
                          </m:e>
                          <m:sub>
                            <m:r>
                              <a:rPr kumimoji="1" lang="en-US" altLang="zh-TW" sz="32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𝑠</m:t>
                            </m:r>
                          </m:sub>
                        </m:sSub>
                      </m:den>
                    </m:f>
                  </m:oMath>
                </a14:m>
                <a:endParaRPr kumimoji="1" lang="zh-TW" altLang="en-US" sz="3200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5360" y="1700808"/>
                <a:ext cx="11521280" cy="4215898"/>
              </a:xfr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4994" y="1968500"/>
            <a:ext cx="2552700" cy="229870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6067" y="1905000"/>
            <a:ext cx="3073400" cy="2362200"/>
          </a:xfrm>
          <a:prstGeom prst="rect">
            <a:avLst/>
          </a:prstGeom>
        </p:spPr>
      </p:pic>
      <p:cxnSp>
        <p:nvCxnSpPr>
          <p:cNvPr id="8" name="直線箭頭接點 7"/>
          <p:cNvCxnSpPr/>
          <p:nvPr/>
        </p:nvCxnSpPr>
        <p:spPr>
          <a:xfrm>
            <a:off x="4320984" y="2581837"/>
            <a:ext cx="3478306" cy="17929"/>
          </a:xfrm>
          <a:prstGeom prst="straightConnector1">
            <a:avLst/>
          </a:prstGeom>
          <a:ln w="762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箭頭接點 8"/>
          <p:cNvCxnSpPr/>
          <p:nvPr/>
        </p:nvCxnSpPr>
        <p:spPr>
          <a:xfrm>
            <a:off x="4320989" y="3521776"/>
            <a:ext cx="3478306" cy="17929"/>
          </a:xfrm>
          <a:prstGeom prst="straightConnector1">
            <a:avLst/>
          </a:prstGeom>
          <a:ln w="76200">
            <a:headEnd type="triangl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2167633" y="3901750"/>
                <a:ext cx="756809" cy="707886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4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a:rPr kumimoji="1" lang="en-US" altLang="zh-TW" sz="4000" i="1">
                              <a:solidFill>
                                <a:srgbClr val="FF000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𝑇</m:t>
                          </m:r>
                        </m:e>
                        <m:sub>
                          <m:r>
                            <a:rPr kumimoji="1" lang="en-US" altLang="zh-TW" sz="4000" i="1">
                              <a:solidFill>
                                <a:srgbClr val="FF000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kumimoji="1" lang="zh-TW" altLang="en-US" sz="4000" b="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7633" y="3901750"/>
                <a:ext cx="756809" cy="707886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/>
              <p:cNvSpPr txBox="1"/>
              <p:nvPr/>
            </p:nvSpPr>
            <p:spPr>
              <a:xfrm>
                <a:off x="9384362" y="4009322"/>
                <a:ext cx="835998" cy="707886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40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a:rPr kumimoji="1" lang="en-US" altLang="zh-TW" sz="4000" i="1">
                              <a:solidFill>
                                <a:schemeClr val="accent1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zh-TW" sz="4000" i="1">
                              <a:solidFill>
                                <a:schemeClr val="accent1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kumimoji="1" lang="zh-TW" altLang="en-US" sz="4000" b="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1" name="文字方塊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4362" y="4009322"/>
                <a:ext cx="835998" cy="707886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字方塊 11"/>
          <p:cNvSpPr txBox="1"/>
          <p:nvPr/>
        </p:nvSpPr>
        <p:spPr>
          <a:xfrm>
            <a:off x="5611887" y="1935506"/>
            <a:ext cx="889987" cy="584775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32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FFT</a:t>
            </a:r>
            <a:endParaRPr kumimoji="1" lang="zh-TW" altLang="en-US" sz="32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5554980" y="2895597"/>
            <a:ext cx="1003800" cy="584775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3200" b="0" baseline="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iFFT</a:t>
            </a:r>
            <a:endParaRPr kumimoji="1" lang="zh-TW" altLang="en-US" sz="32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1324390" y="4592171"/>
            <a:ext cx="2443298" cy="52322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28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Coherence time</a:t>
            </a:r>
            <a:endParaRPr kumimoji="1" lang="zh-TW" altLang="en-US" sz="28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8538715" y="4592171"/>
            <a:ext cx="2448107" cy="52322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28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Doppler Spread</a:t>
            </a:r>
            <a:endParaRPr kumimoji="1" lang="zh-TW" altLang="en-US" sz="28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1789522" y="5513782"/>
            <a:ext cx="2531462" cy="646331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r>
              <a:rPr kumimoji="1" lang="en-US" altLang="zh-TW" sz="3600" b="0" baseline="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Slow Fading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/>
              <p:cNvSpPr txBox="1"/>
              <p:nvPr/>
            </p:nvSpPr>
            <p:spPr>
              <a:xfrm>
                <a:off x="4672373" y="5308800"/>
                <a:ext cx="5206297" cy="1261884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ctr">
                <a:spAutoFit/>
              </a:bodyPr>
              <a:lstStyle/>
              <a:p>
                <a:r>
                  <a:rPr kumimoji="1" lang="en-US" altLang="zh-TW" sz="3600" b="0" baseline="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Symbol time</a:t>
                </a:r>
                <a:r>
                  <a:rPr kumimoji="1" lang="en-US" altLang="zh-TW" sz="3600" b="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TW" sz="36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Times New Roman" charset="0"/>
                        <a:cs typeface="Times New Roman" charset="0"/>
                      </a:rPr>
                      <m:t>𝑇</m:t>
                    </m:r>
                    <m:r>
                      <a:rPr kumimoji="1" lang="en-US" altLang="zh-TW" sz="36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≪</m:t>
                    </m:r>
                    <m:sSub>
                      <m:sSubPr>
                        <m:ctrlPr>
                          <a:rPr kumimoji="1" lang="en-US" altLang="zh-TW" sz="3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kumimoji="1" lang="en-US" altLang="zh-TW" sz="3600" i="1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𝑇</m:t>
                        </m:r>
                      </m:e>
                      <m:sub>
                        <m:r>
                          <a:rPr kumimoji="1" lang="en-US" altLang="zh-TW" sz="3600" i="1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𝑐</m:t>
                        </m:r>
                      </m:sub>
                    </m:sSub>
                  </m:oMath>
                </a14:m>
                <a:endParaRPr kumimoji="1" lang="en-US" altLang="zh-TW" sz="3600" b="0" baseline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r>
                  <a:rPr kumimoji="1" lang="en-US" altLang="zh-TW" sz="36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Signal bandwidth </a:t>
                </a:r>
                <a14:m>
                  <m:oMath xmlns:m="http://schemas.openxmlformats.org/officeDocument/2006/math">
                    <m:r>
                      <a:rPr kumimoji="1" lang="en-US" altLang="zh-TW" sz="36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Times New Roman" charset="0"/>
                        <a:cs typeface="Times New Roman" charset="0"/>
                      </a:rPr>
                      <m:t>𝑊</m:t>
                    </m:r>
                    <m:r>
                      <a:rPr kumimoji="1" lang="en-US" altLang="zh-TW" sz="360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≫</m:t>
                    </m:r>
                    <m:sSub>
                      <m:sSubPr>
                        <m:ctrlPr>
                          <a:rPr kumimoji="1" lang="en-US" altLang="zh-TW" sz="4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kumimoji="1" lang="en-US" altLang="zh-TW" sz="4000" i="1">
                            <a:solidFill>
                              <a:schemeClr val="accent1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𝐷</m:t>
                        </m:r>
                      </m:e>
                      <m:sub>
                        <m:r>
                          <a:rPr kumimoji="1" lang="en-US" altLang="zh-TW" sz="4000" i="1">
                            <a:solidFill>
                              <a:schemeClr val="accent1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𝑠</m:t>
                        </m:r>
                      </m:sub>
                    </m:sSub>
                  </m:oMath>
                </a14:m>
                <a:endParaRPr kumimoji="1" lang="en-US" altLang="zh-TW" sz="4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17" name="文字方塊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2373" y="5308800"/>
                <a:ext cx="5206297" cy="1261884"/>
              </a:xfrm>
              <a:prstGeom prst="rect">
                <a:avLst/>
              </a:prstGeom>
              <a:blipFill rotWithShape="0">
                <a:blip r:embed="rId8"/>
                <a:stretch>
                  <a:fillRect l="-3509" t="-7729" b="-1642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文字方塊 17"/>
          <p:cNvSpPr txBox="1"/>
          <p:nvPr/>
        </p:nvSpPr>
        <p:spPr>
          <a:xfrm>
            <a:off x="1458911" y="1625461"/>
            <a:ext cx="2174249" cy="52322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28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Time Domain</a:t>
            </a:r>
            <a:endParaRPr kumimoji="1" lang="zh-TW" altLang="en-US" sz="28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8290247" y="1625461"/>
            <a:ext cx="2945037" cy="52322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28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Frequency Domain</a:t>
            </a:r>
            <a:endParaRPr kumimoji="1" lang="zh-TW" altLang="en-US" sz="28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4467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Channel Fading</a:t>
            </a:r>
            <a:endParaRPr kumimoji="1"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335360" y="1700808"/>
                <a:ext cx="11521280" cy="4215898"/>
              </a:xfrm>
            </p:spPr>
            <p:txBody>
              <a:bodyPr/>
              <a:lstStyle/>
              <a:p>
                <a:pPr marL="11112" indent="0">
                  <a:buNone/>
                </a:pPr>
                <a:r>
                  <a:rPr kumimoji="1" lang="en-US" altLang="zh-TW" sz="3200" dirty="0" smtClean="0">
                    <a:solidFill>
                      <a:srgbClr val="FF0000"/>
                    </a:solidFill>
                    <a:ea typeface="Times New Roman" charset="0"/>
                    <a:cs typeface="Times New Roman" charset="0"/>
                  </a:rPr>
                  <a:t>					</a:t>
                </a:r>
              </a:p>
              <a:p>
                <a:pPr marL="11112" indent="0">
                  <a:buNone/>
                </a:pPr>
                <a:endParaRPr kumimoji="1" lang="en-US" altLang="zh-TW" sz="3200" i="1" dirty="0">
                  <a:solidFill>
                    <a:srgbClr val="FF0000"/>
                  </a:solidFill>
                  <a:latin typeface="Cambria Math" charset="0"/>
                  <a:ea typeface="Times New Roman" charset="0"/>
                  <a:cs typeface="Times New Roman" charset="0"/>
                </a:endParaRPr>
              </a:p>
              <a:p>
                <a:pPr marL="11112" indent="0" algn="ctr">
                  <a:buNone/>
                </a:pPr>
                <a:endParaRPr kumimoji="1" lang="en-US" altLang="zh-TW" sz="3200" i="1" dirty="0" smtClean="0">
                  <a:solidFill>
                    <a:srgbClr val="FF0000"/>
                  </a:solidFill>
                  <a:latin typeface="Cambria Math" charset="0"/>
                  <a:ea typeface="Times New Roman" charset="0"/>
                  <a:cs typeface="Times New Roman" charset="0"/>
                </a:endParaRPr>
              </a:p>
              <a:p>
                <a:pPr marL="11112" indent="0">
                  <a:buNone/>
                </a:pPr>
                <a:endParaRPr kumimoji="1" lang="en-US" altLang="zh-TW" sz="3200" i="1" dirty="0">
                  <a:solidFill>
                    <a:srgbClr val="FF0000"/>
                  </a:solidFill>
                  <a:latin typeface="Cambria Math" charset="0"/>
                  <a:ea typeface="Times New Roman" charset="0"/>
                  <a:cs typeface="Times New Roman" charset="0"/>
                </a:endParaRPr>
              </a:p>
              <a:p>
                <a:pPr marL="11112" indent="0">
                  <a:lnSpc>
                    <a:spcPct val="150000"/>
                  </a:lnSpc>
                  <a:buNone/>
                </a:pPr>
                <a:r>
                  <a:rPr kumimoji="1" lang="en-US" altLang="zh-TW" sz="4000" i="1" dirty="0" smtClean="0">
                    <a:solidFill>
                      <a:srgbClr val="FF0000"/>
                    </a:solidFill>
                    <a:latin typeface="Cambria Math" charset="0"/>
                    <a:ea typeface="Times New Roman" charset="0"/>
                    <a:cs typeface="Times New Roman" charset="0"/>
                  </a:rPr>
                  <a:t>                      			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3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kumimoji="1" lang="en-US" altLang="zh-TW" sz="3200" i="1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𝑇</m:t>
                        </m:r>
                      </m:e>
                      <m:sub>
                        <m:r>
                          <a:rPr kumimoji="1" lang="en-US" altLang="zh-TW" sz="3200" i="1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𝑐</m:t>
                        </m:r>
                      </m:sub>
                    </m:sSub>
                    <m:r>
                      <a:rPr kumimoji="1" lang="en-US" altLang="zh-TW" sz="320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∝</m:t>
                    </m:r>
                    <m:f>
                      <m:fPr>
                        <m:ctrlPr>
                          <a:rPr kumimoji="1" lang="mr-IN" altLang="zh-TW" sz="32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kumimoji="1" lang="en-US" altLang="zh-TW" sz="3200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kumimoji="1" lang="en-US" altLang="zh-TW" sz="32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Times New Roman" charset="0"/>
                                <a:cs typeface="Times New Roman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32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𝐷</m:t>
                            </m:r>
                          </m:e>
                          <m:sub>
                            <m:r>
                              <a:rPr kumimoji="1" lang="en-US" altLang="zh-TW" sz="32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𝑠</m:t>
                            </m:r>
                          </m:sub>
                        </m:sSub>
                      </m:den>
                    </m:f>
                  </m:oMath>
                </a14:m>
                <a:endParaRPr kumimoji="1" lang="zh-TW" altLang="en-US" sz="3200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5360" y="1700808"/>
                <a:ext cx="11521280" cy="4215898"/>
              </a:xfr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4994" y="1968500"/>
            <a:ext cx="2552700" cy="229870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6067" y="1905000"/>
            <a:ext cx="3073400" cy="2362200"/>
          </a:xfrm>
          <a:prstGeom prst="rect">
            <a:avLst/>
          </a:prstGeom>
        </p:spPr>
      </p:pic>
      <p:cxnSp>
        <p:nvCxnSpPr>
          <p:cNvPr id="8" name="直線箭頭接點 7"/>
          <p:cNvCxnSpPr/>
          <p:nvPr/>
        </p:nvCxnSpPr>
        <p:spPr>
          <a:xfrm>
            <a:off x="4320984" y="2581837"/>
            <a:ext cx="3478306" cy="17929"/>
          </a:xfrm>
          <a:prstGeom prst="straightConnector1">
            <a:avLst/>
          </a:prstGeom>
          <a:ln w="762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箭頭接點 8"/>
          <p:cNvCxnSpPr/>
          <p:nvPr/>
        </p:nvCxnSpPr>
        <p:spPr>
          <a:xfrm>
            <a:off x="4320989" y="3521776"/>
            <a:ext cx="3478306" cy="17929"/>
          </a:xfrm>
          <a:prstGeom prst="straightConnector1">
            <a:avLst/>
          </a:prstGeom>
          <a:ln w="76200">
            <a:headEnd type="triangl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2167633" y="3901750"/>
                <a:ext cx="756809" cy="707886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4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a:rPr kumimoji="1" lang="en-US" altLang="zh-TW" sz="4000" i="1">
                              <a:solidFill>
                                <a:srgbClr val="FF000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𝑇</m:t>
                          </m:r>
                        </m:e>
                        <m:sub>
                          <m:r>
                            <a:rPr kumimoji="1" lang="en-US" altLang="zh-TW" sz="4000" i="1">
                              <a:solidFill>
                                <a:srgbClr val="FF000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kumimoji="1" lang="zh-TW" altLang="en-US" sz="4000" b="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7633" y="3901750"/>
                <a:ext cx="756809" cy="707886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/>
              <p:cNvSpPr txBox="1"/>
              <p:nvPr/>
            </p:nvSpPr>
            <p:spPr>
              <a:xfrm>
                <a:off x="9384362" y="4009322"/>
                <a:ext cx="835998" cy="707886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40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a:rPr kumimoji="1" lang="en-US" altLang="zh-TW" sz="4000" i="1">
                              <a:solidFill>
                                <a:schemeClr val="accent1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zh-TW" sz="4000" i="1">
                              <a:solidFill>
                                <a:schemeClr val="accent1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kumimoji="1" lang="zh-TW" altLang="en-US" sz="4000" b="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1" name="文字方塊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4362" y="4009322"/>
                <a:ext cx="835998" cy="707886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字方塊 11"/>
          <p:cNvSpPr txBox="1"/>
          <p:nvPr/>
        </p:nvSpPr>
        <p:spPr>
          <a:xfrm>
            <a:off x="5611887" y="1935506"/>
            <a:ext cx="889987" cy="584775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32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FFT</a:t>
            </a:r>
            <a:endParaRPr kumimoji="1" lang="zh-TW" altLang="en-US" sz="32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5554980" y="2895597"/>
            <a:ext cx="1003800" cy="584775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3200" b="0" baseline="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iFFT</a:t>
            </a:r>
            <a:endParaRPr kumimoji="1" lang="zh-TW" altLang="en-US" sz="32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1771593" y="5513782"/>
            <a:ext cx="2351926" cy="646331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r>
              <a:rPr kumimoji="1" lang="en-US" altLang="zh-TW" sz="3600" b="0" baseline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Fast Fading</a:t>
            </a:r>
            <a:endParaRPr kumimoji="1" lang="en-US" altLang="zh-TW" sz="3600" b="0" baseline="0" dirty="0" smtClean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/>
              <p:cNvSpPr txBox="1"/>
              <p:nvPr/>
            </p:nvSpPr>
            <p:spPr>
              <a:xfrm>
                <a:off x="4672373" y="5308800"/>
                <a:ext cx="5206297" cy="1261884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ctr">
                <a:spAutoFit/>
              </a:bodyPr>
              <a:lstStyle/>
              <a:p>
                <a:r>
                  <a:rPr kumimoji="1" lang="en-US" altLang="zh-TW" sz="3600" b="0" baseline="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Symbol time</a:t>
                </a:r>
                <a:r>
                  <a:rPr kumimoji="1" lang="en-US" altLang="zh-TW" sz="3600" b="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TW" sz="36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Times New Roman" charset="0"/>
                        <a:cs typeface="Times New Roman" charset="0"/>
                      </a:rPr>
                      <m:t>𝑇</m:t>
                    </m:r>
                    <m:r>
                      <a:rPr kumimoji="1" lang="en-US" altLang="zh-TW" sz="36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≫</m:t>
                    </m:r>
                    <m:sSub>
                      <m:sSubPr>
                        <m:ctrlPr>
                          <a:rPr kumimoji="1" lang="en-US" altLang="zh-TW" sz="3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kumimoji="1" lang="en-US" altLang="zh-TW" sz="3600" i="1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𝑇</m:t>
                        </m:r>
                      </m:e>
                      <m:sub>
                        <m:r>
                          <a:rPr kumimoji="1" lang="en-US" altLang="zh-TW" sz="3600" i="1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𝑐</m:t>
                        </m:r>
                      </m:sub>
                    </m:sSub>
                  </m:oMath>
                </a14:m>
                <a:endParaRPr kumimoji="1" lang="en-US" altLang="zh-TW" sz="3600" b="0" baseline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r>
                  <a:rPr kumimoji="1" lang="en-US" altLang="zh-TW" sz="36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Signal bandwidth </a:t>
                </a:r>
                <a14:m>
                  <m:oMath xmlns:m="http://schemas.openxmlformats.org/officeDocument/2006/math">
                    <m:r>
                      <a:rPr kumimoji="1" lang="en-US" altLang="zh-TW" sz="36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Times New Roman" charset="0"/>
                        <a:cs typeface="Times New Roman" charset="0"/>
                      </a:rPr>
                      <m:t>𝑊</m:t>
                    </m:r>
                    <m:r>
                      <a:rPr kumimoji="1" lang="en-US" altLang="zh-TW" sz="360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≪</m:t>
                    </m:r>
                    <m:sSub>
                      <m:sSubPr>
                        <m:ctrlPr>
                          <a:rPr kumimoji="1" lang="en-US" altLang="zh-TW" sz="4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kumimoji="1" lang="en-US" altLang="zh-TW" sz="4000" i="1">
                            <a:solidFill>
                              <a:schemeClr val="accent1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𝐷</m:t>
                        </m:r>
                      </m:e>
                      <m:sub>
                        <m:r>
                          <a:rPr kumimoji="1" lang="en-US" altLang="zh-TW" sz="4000" i="1">
                            <a:solidFill>
                              <a:schemeClr val="accent1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𝑠</m:t>
                        </m:r>
                      </m:sub>
                    </m:sSub>
                  </m:oMath>
                </a14:m>
                <a:endParaRPr kumimoji="1" lang="en-US" altLang="zh-TW" sz="4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17" name="文字方塊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2373" y="5308800"/>
                <a:ext cx="5206297" cy="1261884"/>
              </a:xfrm>
              <a:prstGeom prst="rect">
                <a:avLst/>
              </a:prstGeom>
              <a:blipFill rotWithShape="0">
                <a:blip r:embed="rId8"/>
                <a:stretch>
                  <a:fillRect l="-3509" t="-7729" b="-1642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文字方塊 17"/>
          <p:cNvSpPr txBox="1"/>
          <p:nvPr/>
        </p:nvSpPr>
        <p:spPr>
          <a:xfrm>
            <a:off x="1458911" y="1625461"/>
            <a:ext cx="2174249" cy="52322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28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Time Domain</a:t>
            </a:r>
            <a:endParaRPr kumimoji="1" lang="zh-TW" altLang="en-US" sz="28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8290247" y="1625461"/>
            <a:ext cx="2945037" cy="52322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28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Frequency Domain</a:t>
            </a:r>
            <a:endParaRPr kumimoji="1" lang="zh-TW" altLang="en-US" sz="28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1324390" y="4592171"/>
            <a:ext cx="2443298" cy="52322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28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Coherence time</a:t>
            </a:r>
            <a:endParaRPr kumimoji="1" lang="zh-TW" altLang="en-US" sz="28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8538715" y="4592171"/>
            <a:ext cx="2448107" cy="52322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28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Doppler Spread</a:t>
            </a:r>
            <a:endParaRPr kumimoji="1" lang="zh-TW" altLang="en-US" sz="28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1627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Channel Fading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kumimoji="1" lang="en-US" altLang="zh-TW" sz="3200" dirty="0" smtClean="0">
                <a:latin typeface="Times New Roman" charset="0"/>
                <a:ea typeface="Times New Roman" charset="0"/>
                <a:cs typeface="Times New Roman" charset="0"/>
              </a:rPr>
              <a:t>Mobility</a:t>
            </a:r>
          </a:p>
          <a:p>
            <a:pPr lvl="1"/>
            <a:r>
              <a:rPr kumimoji="1" lang="en-US" altLang="zh-TW" sz="3200" dirty="0" smtClean="0">
                <a:latin typeface="Times New Roman" charset="0"/>
                <a:ea typeface="Times New Roman" charset="0"/>
                <a:cs typeface="Times New Roman" charset="0"/>
              </a:rPr>
              <a:t>Slow Fading</a:t>
            </a:r>
          </a:p>
          <a:p>
            <a:pPr lvl="1"/>
            <a:r>
              <a:rPr kumimoji="1" lang="en-US" altLang="zh-TW" sz="3200" dirty="0" smtClean="0">
                <a:latin typeface="Times New Roman" charset="0"/>
                <a:ea typeface="Times New Roman" charset="0"/>
                <a:cs typeface="Times New Roman" charset="0"/>
              </a:rPr>
              <a:t>Fast Fading</a:t>
            </a:r>
          </a:p>
          <a:p>
            <a:pPr>
              <a:lnSpc>
                <a:spcPct val="200000"/>
              </a:lnSpc>
            </a:pPr>
            <a:r>
              <a:rPr kumimoji="1" lang="en-US" altLang="zh-TW" sz="3200" dirty="0" smtClean="0">
                <a:latin typeface="Times New Roman" charset="0"/>
                <a:ea typeface="Times New Roman" charset="0"/>
                <a:cs typeface="Times New Roman" charset="0"/>
              </a:rPr>
              <a:t>Multipath</a:t>
            </a:r>
          </a:p>
          <a:p>
            <a:pPr lvl="1"/>
            <a:r>
              <a:rPr kumimoji="1" lang="en-US" altLang="zh-TW" sz="3200" dirty="0" smtClean="0">
                <a:latin typeface="Times New Roman" charset="0"/>
                <a:ea typeface="Times New Roman" charset="0"/>
                <a:cs typeface="Times New Roman" charset="0"/>
              </a:rPr>
              <a:t>Flat Fading </a:t>
            </a:r>
          </a:p>
          <a:p>
            <a:pPr lvl="1"/>
            <a:r>
              <a:rPr kumimoji="1" lang="en-US" altLang="zh-TW" sz="3200" dirty="0" smtClean="0">
                <a:latin typeface="Times New Roman" charset="0"/>
                <a:ea typeface="Times New Roman" charset="0"/>
                <a:cs typeface="Times New Roman" charset="0"/>
              </a:rPr>
              <a:t>Frequency-selective Fading</a:t>
            </a:r>
            <a:endParaRPr kumimoji="1" lang="zh-TW" altLang="en-US" sz="32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5" name="矩形 4"/>
          <p:cNvSpPr/>
          <p:nvPr/>
        </p:nvSpPr>
        <p:spPr>
          <a:xfrm>
            <a:off x="0" y="-148281"/>
            <a:ext cx="12282616" cy="7364627"/>
          </a:xfrm>
          <a:prstGeom prst="rect">
            <a:avLst/>
          </a:prstGeom>
          <a:solidFill>
            <a:schemeClr val="tx1">
              <a:lumMod val="65000"/>
              <a:lumOff val="35000"/>
              <a:alpha val="8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內容版面配置區 2"/>
          <p:cNvSpPr txBox="1">
            <a:spLocks/>
          </p:cNvSpPr>
          <p:nvPr/>
        </p:nvSpPr>
        <p:spPr>
          <a:xfrm>
            <a:off x="335360" y="3672156"/>
            <a:ext cx="11521280" cy="4610906"/>
          </a:xfrm>
          <a:prstGeom prst="rect">
            <a:avLst/>
          </a:prstGeom>
        </p:spPr>
        <p:txBody>
          <a:bodyPr/>
          <a:lstStyle>
            <a:lvl1pPr marL="403225" indent="-392113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1pPr>
            <a:lvl2pPr marL="808038" indent="-404813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2pPr>
            <a:lvl3pPr marL="1157288" indent="-34925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3pPr>
            <a:lvl4pPr marL="1516063" indent="-358775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4pPr>
            <a:lvl5pPr marL="1876425" indent="-360363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kumimoji="1" lang="en-US" altLang="zh-TW" sz="3200" dirty="0" smtClean="0">
                <a:solidFill>
                  <a:srgbClr val="FFFF00"/>
                </a:solidFill>
                <a:latin typeface="Times New Roman" charset="0"/>
                <a:ea typeface="Times New Roman" charset="0"/>
                <a:cs typeface="Times New Roman" charset="0"/>
              </a:rPr>
              <a:t>Multipath</a:t>
            </a:r>
          </a:p>
          <a:p>
            <a:pPr lvl="1"/>
            <a:r>
              <a:rPr kumimoji="1" lang="en-US" altLang="zh-TW" sz="3200" dirty="0" smtClean="0">
                <a:solidFill>
                  <a:srgbClr val="FFFF00"/>
                </a:solidFill>
                <a:latin typeface="Times New Roman" charset="0"/>
                <a:ea typeface="Times New Roman" charset="0"/>
                <a:cs typeface="Times New Roman" charset="0"/>
              </a:rPr>
              <a:t>Flat Fading</a:t>
            </a:r>
          </a:p>
          <a:p>
            <a:pPr lvl="1"/>
            <a:r>
              <a:rPr kumimoji="1" lang="en-US" altLang="zh-TW" sz="3200" dirty="0" smtClean="0">
                <a:solidFill>
                  <a:srgbClr val="FFFF00"/>
                </a:solidFill>
                <a:latin typeface="Times New Roman" charset="0"/>
                <a:ea typeface="Times New Roman" charset="0"/>
                <a:cs typeface="Times New Roman" charset="0"/>
              </a:rPr>
              <a:t>Frequency-selective Fading</a:t>
            </a:r>
          </a:p>
        </p:txBody>
      </p:sp>
    </p:spTree>
    <p:extLst>
      <p:ext uri="{BB962C8B-B14F-4D97-AF65-F5344CB8AC3E}">
        <p14:creationId xmlns:p14="http://schemas.microsoft.com/office/powerpoint/2010/main" val="1772195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Channel Fading</a:t>
            </a:r>
            <a:endParaRPr kumimoji="1"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Coherence Bandwidth </a:t>
                </a:r>
                <a:r>
                  <a:rPr kumimoji="1" lang="en-US" altLang="zh-TW" sz="3200" dirty="0" err="1" smtClean="0">
                    <a:latin typeface="Times New Roman" charset="0"/>
                    <a:ea typeface="Times New Roman" charset="0"/>
                    <a:cs typeface="Times New Roman" charset="0"/>
                  </a:rPr>
                  <a:t>v.s</a:t>
                </a:r>
                <a:r>
                  <a:rPr kumimoji="1"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. Delay Spread</a:t>
                </a:r>
              </a:p>
              <a:p>
                <a:pPr>
                  <a:lnSpc>
                    <a:spcPct val="150000"/>
                  </a:lnSpc>
                </a:pPr>
                <a:r>
                  <a:rPr kumimoji="1" lang="en-US" altLang="zh-TW" sz="3200" dirty="0">
                    <a:latin typeface="Times New Roman" charset="0"/>
                    <a:ea typeface="Times New Roman" charset="0"/>
                    <a:cs typeface="Times New Roman" charset="0"/>
                  </a:rPr>
                  <a:t>Coherence </a:t>
                </a:r>
                <a:r>
                  <a:rPr kumimoji="1"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Bandwidth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32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kumimoji="1" lang="en-US" altLang="zh-TW" sz="3200" b="0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𝑊</m:t>
                        </m:r>
                      </m:e>
                      <m:sub>
                        <m:r>
                          <a:rPr kumimoji="1" lang="en-US" altLang="zh-TW" sz="3200" b="0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kumimoji="1"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 : </a:t>
                </a:r>
                <a:r>
                  <a:rPr lang="en-US" altLang="zh-TW" sz="3200" dirty="0">
                    <a:latin typeface="Times New Roman" charset="0"/>
                    <a:ea typeface="Times New Roman" charset="0"/>
                    <a:cs typeface="Times New Roman" charset="0"/>
                  </a:rPr>
                  <a:t>the approximate maximum </a:t>
                </a:r>
                <a:r>
                  <a:rPr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bandwidth </a:t>
                </a:r>
                <a:r>
                  <a:rPr lang="en-US" altLang="zh-TW" sz="3200" dirty="0">
                    <a:latin typeface="Times New Roman" charset="0"/>
                    <a:ea typeface="Times New Roman" charset="0"/>
                    <a:cs typeface="Times New Roman" charset="0"/>
                  </a:rPr>
                  <a:t>over which two frequencies of a signal are likely to experience </a:t>
                </a:r>
                <a:r>
                  <a:rPr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comparable</a:t>
                </a:r>
                <a:endParaRPr lang="en-US" altLang="zh-TW" sz="3200" dirty="0" smtClean="0">
                  <a:solidFill>
                    <a:srgbClr val="FF000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r>
                  <a:rPr kumimoji="1"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Delay Spread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32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kumimoji="1" lang="en-US" altLang="zh-TW" sz="32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𝑇</m:t>
                        </m:r>
                      </m:e>
                      <m:sub>
                        <m:r>
                          <a:rPr kumimoji="1" lang="en-US" altLang="zh-TW" sz="32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kumimoji="1"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 : the difference between the </a:t>
                </a:r>
                <a:r>
                  <a:rPr kumimoji="1" lang="en-US" altLang="zh-TW" sz="3200" dirty="0">
                    <a:solidFill>
                      <a:schemeClr val="accent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p</a:t>
                </a:r>
                <a:r>
                  <a:rPr kumimoji="1" lang="en-US" altLang="zh-TW" sz="3200" dirty="0" smtClean="0">
                    <a:solidFill>
                      <a:schemeClr val="accent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ropagation delay </a:t>
                </a:r>
                <a:r>
                  <a:rPr kumimoji="1"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of two paths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4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kumimoji="1" lang="en-US" altLang="zh-TW" sz="40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𝑇</m:t>
                        </m:r>
                      </m:e>
                      <m:sub>
                        <m:r>
                          <a:rPr kumimoji="1" lang="en-US" altLang="zh-TW" sz="40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𝑑</m:t>
                        </m:r>
                      </m:sub>
                    </m:sSub>
                    <m:r>
                      <a:rPr kumimoji="1" lang="en-US" altLang="zh-TW" sz="400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∝</m:t>
                    </m:r>
                    <m:f>
                      <m:fPr>
                        <m:ctrlPr>
                          <a:rPr kumimoji="1" lang="mr-IN" altLang="zh-TW" sz="4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kumimoji="1" lang="en-US" altLang="zh-TW" sz="4000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kumimoji="1" lang="en-US" altLang="zh-TW" sz="4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Times New Roman" charset="0"/>
                                <a:cs typeface="Times New Roman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4000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𝑊</m:t>
                            </m:r>
                          </m:e>
                          <m:sub>
                            <m:r>
                              <a:rPr kumimoji="1" lang="en-US" altLang="zh-TW" sz="4000" i="1">
                                <a:solidFill>
                                  <a:srgbClr val="FF0000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𝑐</m:t>
                            </m:r>
                          </m:sub>
                        </m:sSub>
                      </m:den>
                    </m:f>
                  </m:oMath>
                </a14:m>
                <a:endParaRPr kumimoji="1" lang="zh-TW" altLang="en-US" sz="3200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217" t="-1852" r="-10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220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圖片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3395" y="2224028"/>
            <a:ext cx="1858740" cy="2159577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158" y="2149080"/>
            <a:ext cx="2832100" cy="20447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Channel Fading</a:t>
            </a:r>
            <a:endParaRPr kumimoji="1"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335360" y="1700808"/>
                <a:ext cx="11521280" cy="4215898"/>
              </a:xfrm>
            </p:spPr>
            <p:txBody>
              <a:bodyPr/>
              <a:lstStyle/>
              <a:p>
                <a:pPr marL="11112" indent="0">
                  <a:buNone/>
                </a:pPr>
                <a:r>
                  <a:rPr kumimoji="1" lang="en-US" altLang="zh-TW" sz="3200" dirty="0" smtClean="0">
                    <a:solidFill>
                      <a:srgbClr val="FF0000"/>
                    </a:solidFill>
                    <a:ea typeface="Times New Roman" charset="0"/>
                    <a:cs typeface="Times New Roman" charset="0"/>
                  </a:rPr>
                  <a:t>					</a:t>
                </a:r>
              </a:p>
              <a:p>
                <a:pPr marL="11112" indent="0">
                  <a:buNone/>
                </a:pPr>
                <a:endParaRPr kumimoji="1" lang="en-US" altLang="zh-TW" sz="3200" i="1" dirty="0">
                  <a:solidFill>
                    <a:srgbClr val="FF0000"/>
                  </a:solidFill>
                  <a:latin typeface="Cambria Math" charset="0"/>
                  <a:ea typeface="Times New Roman" charset="0"/>
                  <a:cs typeface="Times New Roman" charset="0"/>
                </a:endParaRPr>
              </a:p>
              <a:p>
                <a:pPr marL="11112" indent="0" algn="ctr">
                  <a:buNone/>
                </a:pPr>
                <a:endParaRPr kumimoji="1" lang="en-US" altLang="zh-TW" sz="3200" i="1" dirty="0" smtClean="0">
                  <a:solidFill>
                    <a:srgbClr val="FF0000"/>
                  </a:solidFill>
                  <a:latin typeface="Cambria Math" charset="0"/>
                  <a:ea typeface="Times New Roman" charset="0"/>
                  <a:cs typeface="Times New Roman" charset="0"/>
                </a:endParaRPr>
              </a:p>
              <a:p>
                <a:pPr marL="11112" indent="0">
                  <a:buNone/>
                </a:pPr>
                <a:endParaRPr kumimoji="1" lang="en-US" altLang="zh-TW" sz="3200" i="1" dirty="0">
                  <a:solidFill>
                    <a:srgbClr val="FF0000"/>
                  </a:solidFill>
                  <a:latin typeface="Cambria Math" charset="0"/>
                  <a:ea typeface="Times New Roman" charset="0"/>
                  <a:cs typeface="Times New Roman" charset="0"/>
                </a:endParaRPr>
              </a:p>
              <a:p>
                <a:pPr marL="11112" indent="0">
                  <a:lnSpc>
                    <a:spcPct val="150000"/>
                  </a:lnSpc>
                  <a:buNone/>
                </a:pPr>
                <a:r>
                  <a:rPr kumimoji="1" lang="en-US" altLang="zh-TW" sz="4000" i="1" dirty="0" smtClean="0">
                    <a:solidFill>
                      <a:srgbClr val="FF0000"/>
                    </a:solidFill>
                    <a:latin typeface="Cambria Math" charset="0"/>
                    <a:ea typeface="Times New Roman" charset="0"/>
                    <a:cs typeface="Times New Roman" charset="0"/>
                  </a:rPr>
                  <a:t>                      			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3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kumimoji="1" lang="en-US" altLang="zh-TW" sz="3200" b="0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𝑊</m:t>
                        </m:r>
                      </m:e>
                      <m:sub>
                        <m:r>
                          <a:rPr kumimoji="1" lang="en-US" altLang="zh-TW" sz="3200" i="1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𝑐</m:t>
                        </m:r>
                      </m:sub>
                    </m:sSub>
                    <m:r>
                      <a:rPr kumimoji="1" lang="en-US" altLang="zh-TW" sz="320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∝</m:t>
                    </m:r>
                    <m:f>
                      <m:fPr>
                        <m:ctrlPr>
                          <a:rPr kumimoji="1" lang="mr-IN" altLang="zh-TW" sz="32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kumimoji="1" lang="en-US" altLang="zh-TW" sz="3200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kumimoji="1" lang="en-US" altLang="zh-TW" sz="32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Times New Roman" charset="0"/>
                                <a:cs typeface="Times New Roman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32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𝑇</m:t>
                            </m:r>
                          </m:e>
                          <m:sub>
                            <m:r>
                              <a:rPr kumimoji="1" lang="en-US" altLang="zh-TW" sz="32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𝑑</m:t>
                            </m:r>
                          </m:sub>
                        </m:sSub>
                      </m:den>
                    </m:f>
                  </m:oMath>
                </a14:m>
                <a:endParaRPr kumimoji="1" lang="zh-TW" altLang="en-US" sz="3200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5360" y="1700808"/>
                <a:ext cx="11521280" cy="4215898"/>
              </a:xfr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18</a:t>
            </a:fld>
            <a:endParaRPr lang="en-US"/>
          </a:p>
        </p:txBody>
      </p:sp>
      <p:cxnSp>
        <p:nvCxnSpPr>
          <p:cNvPr id="8" name="直線箭頭接點 7"/>
          <p:cNvCxnSpPr/>
          <p:nvPr/>
        </p:nvCxnSpPr>
        <p:spPr>
          <a:xfrm>
            <a:off x="4320984" y="2581837"/>
            <a:ext cx="3478306" cy="17929"/>
          </a:xfrm>
          <a:prstGeom prst="straightConnector1">
            <a:avLst/>
          </a:prstGeom>
          <a:ln w="762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箭頭接點 8"/>
          <p:cNvCxnSpPr/>
          <p:nvPr/>
        </p:nvCxnSpPr>
        <p:spPr>
          <a:xfrm>
            <a:off x="4320989" y="3521776"/>
            <a:ext cx="3478306" cy="17929"/>
          </a:xfrm>
          <a:prstGeom prst="straightConnector1">
            <a:avLst/>
          </a:prstGeom>
          <a:ln w="76200">
            <a:headEnd type="triangl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2167633" y="3901750"/>
                <a:ext cx="899477" cy="707886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4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a:rPr kumimoji="1" lang="en-US" altLang="zh-TW" sz="40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𝑊</m:t>
                          </m:r>
                        </m:e>
                        <m:sub>
                          <m:r>
                            <a:rPr kumimoji="1" lang="en-US" altLang="zh-TW" sz="4000" i="1">
                              <a:solidFill>
                                <a:srgbClr val="FF000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kumimoji="1" lang="zh-TW" altLang="en-US" sz="4000" b="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7633" y="3901750"/>
                <a:ext cx="899477" cy="707886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/>
              <p:cNvSpPr txBox="1"/>
              <p:nvPr/>
            </p:nvSpPr>
            <p:spPr>
              <a:xfrm>
                <a:off x="10264884" y="3919126"/>
                <a:ext cx="821572" cy="707886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40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a:rPr kumimoji="1" lang="en-US" altLang="zh-TW" sz="40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𝑇</m:t>
                          </m:r>
                        </m:e>
                        <m:sub>
                          <m:r>
                            <a:rPr kumimoji="1" lang="en-US" altLang="zh-TW" sz="40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kumimoji="1" lang="zh-TW" altLang="en-US" sz="4000" b="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1" name="文字方塊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64884" y="3919126"/>
                <a:ext cx="821572" cy="707886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字方塊 11"/>
          <p:cNvSpPr txBox="1"/>
          <p:nvPr/>
        </p:nvSpPr>
        <p:spPr>
          <a:xfrm>
            <a:off x="5554980" y="1935506"/>
            <a:ext cx="1003801" cy="584775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3200" b="0" baseline="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iFFT</a:t>
            </a:r>
            <a:endParaRPr kumimoji="1" lang="zh-TW" altLang="en-US" sz="32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5611886" y="2895597"/>
            <a:ext cx="889987" cy="584775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32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FFT</a:t>
            </a:r>
            <a:endParaRPr kumimoji="1" lang="zh-TW" altLang="en-US" sz="32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855515" y="4592171"/>
            <a:ext cx="3381054" cy="52322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28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Coherence Bandwidth</a:t>
            </a:r>
            <a:endParaRPr kumimoji="1" lang="zh-TW" altLang="en-US" sz="28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8699016" y="4592171"/>
            <a:ext cx="2127505" cy="52322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28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Delay Spread</a:t>
            </a:r>
            <a:endParaRPr kumimoji="1" lang="zh-TW" altLang="en-US" sz="28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1789522" y="5513782"/>
            <a:ext cx="2300630" cy="646331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r>
              <a:rPr kumimoji="1" lang="en-US" altLang="zh-TW" sz="360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Flat</a:t>
            </a:r>
            <a:r>
              <a:rPr kumimoji="1" lang="en-US" altLang="zh-TW" sz="3600" b="0" baseline="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 Fading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/>
              <p:cNvSpPr txBox="1"/>
              <p:nvPr/>
            </p:nvSpPr>
            <p:spPr>
              <a:xfrm>
                <a:off x="4672373" y="5308800"/>
                <a:ext cx="5210081" cy="1261884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ctr">
                <a:spAutoFit/>
              </a:bodyPr>
              <a:lstStyle/>
              <a:p>
                <a:r>
                  <a:rPr kumimoji="1" lang="en-US" altLang="zh-TW" sz="3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Signal bandwidth </a:t>
                </a:r>
                <a14:m>
                  <m:oMath xmlns:m="http://schemas.openxmlformats.org/officeDocument/2006/math">
                    <m:r>
                      <a:rPr kumimoji="1" lang="en-US" altLang="zh-TW" sz="36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Times New Roman" charset="0"/>
                        <a:cs typeface="Times New Roman" charset="0"/>
                      </a:rPr>
                      <m:t>𝑊</m:t>
                    </m:r>
                    <m:r>
                      <a:rPr kumimoji="1" lang="en-US" altLang="zh-TW" sz="36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≪</m:t>
                    </m:r>
                    <m:sSub>
                      <m:sSubPr>
                        <m:ctrlPr>
                          <a:rPr kumimoji="1" lang="en-US" altLang="zh-TW" sz="3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kumimoji="1" lang="en-US" altLang="zh-TW" sz="3600" b="0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𝑊</m:t>
                        </m:r>
                      </m:e>
                      <m:sub>
                        <m:r>
                          <a:rPr kumimoji="1" lang="en-US" altLang="zh-TW" sz="3600" i="1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𝑐</m:t>
                        </m:r>
                      </m:sub>
                    </m:sSub>
                  </m:oMath>
                </a14:m>
                <a:endParaRPr kumimoji="1" lang="en-US" altLang="zh-TW" sz="3600" b="0" baseline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r>
                  <a:rPr kumimoji="1" lang="en-US" altLang="zh-TW" sz="3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Symbol time </a:t>
                </a:r>
                <a14:m>
                  <m:oMath xmlns:m="http://schemas.openxmlformats.org/officeDocument/2006/math">
                    <m:r>
                      <a:rPr kumimoji="1" lang="en-US" altLang="zh-TW" sz="36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Times New Roman" charset="0"/>
                        <a:cs typeface="Times New Roman" charset="0"/>
                      </a:rPr>
                      <m:t>𝑇</m:t>
                    </m:r>
                    <m:r>
                      <a:rPr kumimoji="1" lang="en-US" altLang="zh-TW" sz="360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≫</m:t>
                    </m:r>
                    <m:sSub>
                      <m:sSubPr>
                        <m:ctrlPr>
                          <a:rPr kumimoji="1" lang="en-US" altLang="zh-TW" sz="4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kumimoji="1" lang="en-US" altLang="zh-TW" sz="40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𝑇</m:t>
                        </m:r>
                      </m:e>
                      <m:sub>
                        <m:r>
                          <a:rPr kumimoji="1" lang="en-US" altLang="zh-TW" sz="40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𝑑</m:t>
                        </m:r>
                      </m:sub>
                    </m:sSub>
                  </m:oMath>
                </a14:m>
                <a:endParaRPr kumimoji="1" lang="en-US" altLang="zh-TW" sz="4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17" name="文字方塊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2373" y="5308800"/>
                <a:ext cx="5210081" cy="1261884"/>
              </a:xfrm>
              <a:prstGeom prst="rect">
                <a:avLst/>
              </a:prstGeom>
              <a:blipFill rotWithShape="0">
                <a:blip r:embed="rId8"/>
                <a:stretch>
                  <a:fillRect l="-3509" t="-7729" b="-1642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文字方塊 17"/>
          <p:cNvSpPr txBox="1"/>
          <p:nvPr/>
        </p:nvSpPr>
        <p:spPr>
          <a:xfrm>
            <a:off x="878477" y="1625461"/>
            <a:ext cx="2945037" cy="52322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280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Frequency</a:t>
            </a:r>
            <a:r>
              <a:rPr kumimoji="1" lang="en-US" altLang="zh-TW" sz="2800" b="0" baseline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TW" sz="28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Domain</a:t>
            </a:r>
            <a:endParaRPr kumimoji="1" lang="zh-TW" altLang="en-US" sz="28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8675640" y="1625461"/>
            <a:ext cx="2174250" cy="52322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2800" b="0" baseline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Time Domain</a:t>
            </a:r>
            <a:endParaRPr kumimoji="1" lang="zh-TW" altLang="en-US" sz="28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8211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圖片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3395" y="2224028"/>
            <a:ext cx="1858740" cy="2159577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158" y="2149080"/>
            <a:ext cx="2832100" cy="20447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Channel Fading</a:t>
            </a:r>
            <a:endParaRPr kumimoji="1"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335360" y="1700808"/>
                <a:ext cx="11521280" cy="4215898"/>
              </a:xfrm>
            </p:spPr>
            <p:txBody>
              <a:bodyPr/>
              <a:lstStyle/>
              <a:p>
                <a:pPr marL="11112" indent="0">
                  <a:buNone/>
                </a:pPr>
                <a:r>
                  <a:rPr kumimoji="1" lang="en-US" altLang="zh-TW" sz="3200" dirty="0" smtClean="0">
                    <a:solidFill>
                      <a:srgbClr val="FF0000"/>
                    </a:solidFill>
                    <a:ea typeface="Times New Roman" charset="0"/>
                    <a:cs typeface="Times New Roman" charset="0"/>
                  </a:rPr>
                  <a:t>					</a:t>
                </a:r>
              </a:p>
              <a:p>
                <a:pPr marL="11112" indent="0">
                  <a:buNone/>
                </a:pPr>
                <a:endParaRPr kumimoji="1" lang="en-US" altLang="zh-TW" sz="3200" i="1" dirty="0">
                  <a:solidFill>
                    <a:srgbClr val="FF0000"/>
                  </a:solidFill>
                  <a:latin typeface="Cambria Math" charset="0"/>
                  <a:ea typeface="Times New Roman" charset="0"/>
                  <a:cs typeface="Times New Roman" charset="0"/>
                </a:endParaRPr>
              </a:p>
              <a:p>
                <a:pPr marL="11112" indent="0" algn="ctr">
                  <a:buNone/>
                </a:pPr>
                <a:endParaRPr kumimoji="1" lang="en-US" altLang="zh-TW" sz="3200" i="1" dirty="0" smtClean="0">
                  <a:solidFill>
                    <a:srgbClr val="FF0000"/>
                  </a:solidFill>
                  <a:latin typeface="Cambria Math" charset="0"/>
                  <a:ea typeface="Times New Roman" charset="0"/>
                  <a:cs typeface="Times New Roman" charset="0"/>
                </a:endParaRPr>
              </a:p>
              <a:p>
                <a:pPr marL="11112" indent="0">
                  <a:buNone/>
                </a:pPr>
                <a:endParaRPr kumimoji="1" lang="en-US" altLang="zh-TW" sz="3200" i="1" dirty="0">
                  <a:solidFill>
                    <a:srgbClr val="FF0000"/>
                  </a:solidFill>
                  <a:latin typeface="Cambria Math" charset="0"/>
                  <a:ea typeface="Times New Roman" charset="0"/>
                  <a:cs typeface="Times New Roman" charset="0"/>
                </a:endParaRPr>
              </a:p>
              <a:p>
                <a:pPr marL="11112" indent="0">
                  <a:lnSpc>
                    <a:spcPct val="150000"/>
                  </a:lnSpc>
                  <a:buNone/>
                </a:pPr>
                <a:r>
                  <a:rPr kumimoji="1" lang="en-US" altLang="zh-TW" sz="4000" i="1" dirty="0" smtClean="0">
                    <a:solidFill>
                      <a:srgbClr val="FF0000"/>
                    </a:solidFill>
                    <a:latin typeface="Cambria Math" charset="0"/>
                    <a:ea typeface="Times New Roman" charset="0"/>
                    <a:cs typeface="Times New Roman" charset="0"/>
                  </a:rPr>
                  <a:t>                      			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3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kumimoji="1" lang="en-US" altLang="zh-TW" sz="3200" b="0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𝑊</m:t>
                        </m:r>
                      </m:e>
                      <m:sub>
                        <m:r>
                          <a:rPr kumimoji="1" lang="en-US" altLang="zh-TW" sz="3200" i="1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𝑐</m:t>
                        </m:r>
                      </m:sub>
                    </m:sSub>
                    <m:r>
                      <a:rPr kumimoji="1" lang="en-US" altLang="zh-TW" sz="320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∝</m:t>
                    </m:r>
                    <m:f>
                      <m:fPr>
                        <m:ctrlPr>
                          <a:rPr kumimoji="1" lang="mr-IN" altLang="zh-TW" sz="32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kumimoji="1" lang="en-US" altLang="zh-TW" sz="3200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kumimoji="1" lang="en-US" altLang="zh-TW" sz="32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Times New Roman" charset="0"/>
                                <a:cs typeface="Times New Roman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32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𝑇</m:t>
                            </m:r>
                          </m:e>
                          <m:sub>
                            <m:r>
                              <a:rPr kumimoji="1" lang="en-US" altLang="zh-TW" sz="32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𝑑</m:t>
                            </m:r>
                          </m:sub>
                        </m:sSub>
                      </m:den>
                    </m:f>
                  </m:oMath>
                </a14:m>
                <a:endParaRPr kumimoji="1" lang="zh-TW" altLang="en-US" sz="3200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5360" y="1700808"/>
                <a:ext cx="11521280" cy="4215898"/>
              </a:xfr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19</a:t>
            </a:fld>
            <a:endParaRPr lang="en-US"/>
          </a:p>
        </p:txBody>
      </p:sp>
      <p:cxnSp>
        <p:nvCxnSpPr>
          <p:cNvPr id="8" name="直線箭頭接點 7"/>
          <p:cNvCxnSpPr/>
          <p:nvPr/>
        </p:nvCxnSpPr>
        <p:spPr>
          <a:xfrm>
            <a:off x="4320984" y="2581837"/>
            <a:ext cx="3478306" cy="17929"/>
          </a:xfrm>
          <a:prstGeom prst="straightConnector1">
            <a:avLst/>
          </a:prstGeom>
          <a:ln w="762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箭頭接點 8"/>
          <p:cNvCxnSpPr/>
          <p:nvPr/>
        </p:nvCxnSpPr>
        <p:spPr>
          <a:xfrm>
            <a:off x="4320989" y="3521776"/>
            <a:ext cx="3478306" cy="17929"/>
          </a:xfrm>
          <a:prstGeom prst="straightConnector1">
            <a:avLst/>
          </a:prstGeom>
          <a:ln w="76200">
            <a:headEnd type="triangl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2167633" y="3901750"/>
                <a:ext cx="899477" cy="707886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4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a:rPr kumimoji="1" lang="en-US" altLang="zh-TW" sz="40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𝑊</m:t>
                          </m:r>
                        </m:e>
                        <m:sub>
                          <m:r>
                            <a:rPr kumimoji="1" lang="en-US" altLang="zh-TW" sz="4000" i="1">
                              <a:solidFill>
                                <a:srgbClr val="FF000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kumimoji="1" lang="zh-TW" altLang="en-US" sz="4000" b="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7633" y="3901750"/>
                <a:ext cx="899477" cy="707886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/>
              <p:cNvSpPr txBox="1"/>
              <p:nvPr/>
            </p:nvSpPr>
            <p:spPr>
              <a:xfrm>
                <a:off x="10264884" y="3919126"/>
                <a:ext cx="821572" cy="707886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40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a:rPr kumimoji="1" lang="en-US" altLang="zh-TW" sz="40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𝑇</m:t>
                          </m:r>
                        </m:e>
                        <m:sub>
                          <m:r>
                            <a:rPr kumimoji="1" lang="en-US" altLang="zh-TW" sz="40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kumimoji="1" lang="zh-TW" altLang="en-US" sz="4000" b="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1" name="文字方塊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64884" y="3919126"/>
                <a:ext cx="821572" cy="707886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字方塊 11"/>
          <p:cNvSpPr txBox="1"/>
          <p:nvPr/>
        </p:nvSpPr>
        <p:spPr>
          <a:xfrm>
            <a:off x="5554980" y="1935506"/>
            <a:ext cx="1003801" cy="584775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3200" b="0" baseline="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iFFT</a:t>
            </a:r>
            <a:endParaRPr kumimoji="1" lang="zh-TW" altLang="en-US" sz="32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5611886" y="2895597"/>
            <a:ext cx="889987" cy="584775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32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FFT</a:t>
            </a:r>
            <a:endParaRPr kumimoji="1" lang="zh-TW" altLang="en-US" sz="32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855515" y="4592171"/>
            <a:ext cx="3381054" cy="52322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28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Coherence Bandwidth</a:t>
            </a:r>
            <a:endParaRPr kumimoji="1" lang="zh-TW" altLang="en-US" sz="28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8699016" y="4592171"/>
            <a:ext cx="2127505" cy="52322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28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Delay Spread</a:t>
            </a:r>
            <a:endParaRPr kumimoji="1" lang="zh-TW" altLang="en-US" sz="28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878477" y="5347776"/>
            <a:ext cx="3491661" cy="1077218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r>
              <a:rPr kumimoji="1" lang="en-US" altLang="zh-TW" sz="320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Frequency-selective</a:t>
            </a:r>
          </a:p>
          <a:p>
            <a:r>
              <a:rPr kumimoji="1" lang="en-US" altLang="zh-TW" sz="3200" b="0" baseline="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Fading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/>
              <p:cNvSpPr txBox="1"/>
              <p:nvPr/>
            </p:nvSpPr>
            <p:spPr>
              <a:xfrm>
                <a:off x="4672373" y="5308800"/>
                <a:ext cx="5210081" cy="1261884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ctr">
                <a:spAutoFit/>
              </a:bodyPr>
              <a:lstStyle/>
              <a:p>
                <a:r>
                  <a:rPr kumimoji="1" lang="en-US" altLang="zh-TW" sz="3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Signal bandwidth </a:t>
                </a:r>
                <a14:m>
                  <m:oMath xmlns:m="http://schemas.openxmlformats.org/officeDocument/2006/math">
                    <m:r>
                      <a:rPr kumimoji="1" lang="en-US" altLang="zh-TW" sz="36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Times New Roman" charset="0"/>
                        <a:cs typeface="Times New Roman" charset="0"/>
                      </a:rPr>
                      <m:t>𝑊</m:t>
                    </m:r>
                    <m:r>
                      <a:rPr kumimoji="1" lang="en-US" altLang="zh-TW" sz="36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≫</m:t>
                    </m:r>
                    <m:sSub>
                      <m:sSubPr>
                        <m:ctrlPr>
                          <a:rPr kumimoji="1" lang="en-US" altLang="zh-TW" sz="3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kumimoji="1" lang="en-US" altLang="zh-TW" sz="3600" b="0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𝑊</m:t>
                        </m:r>
                      </m:e>
                      <m:sub>
                        <m:r>
                          <a:rPr kumimoji="1" lang="en-US" altLang="zh-TW" sz="3600" i="1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𝑐</m:t>
                        </m:r>
                      </m:sub>
                    </m:sSub>
                  </m:oMath>
                </a14:m>
                <a:endParaRPr kumimoji="1" lang="en-US" altLang="zh-TW" sz="3600" b="0" baseline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r>
                  <a:rPr kumimoji="1" lang="en-US" altLang="zh-TW" sz="3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Symbol time </a:t>
                </a:r>
                <a14:m>
                  <m:oMath xmlns:m="http://schemas.openxmlformats.org/officeDocument/2006/math">
                    <m:r>
                      <a:rPr kumimoji="1" lang="en-US" altLang="zh-TW" sz="36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Times New Roman" charset="0"/>
                        <a:cs typeface="Times New Roman" charset="0"/>
                      </a:rPr>
                      <m:t>𝑇</m:t>
                    </m:r>
                    <m:r>
                      <a:rPr kumimoji="1" lang="en-US" altLang="zh-TW" sz="360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≪</m:t>
                    </m:r>
                    <m:sSub>
                      <m:sSubPr>
                        <m:ctrlPr>
                          <a:rPr kumimoji="1" lang="en-US" altLang="zh-TW" sz="4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kumimoji="1" lang="en-US" altLang="zh-TW" sz="40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𝑇</m:t>
                        </m:r>
                      </m:e>
                      <m:sub>
                        <m:r>
                          <a:rPr kumimoji="1" lang="en-US" altLang="zh-TW" sz="40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𝑑</m:t>
                        </m:r>
                      </m:sub>
                    </m:sSub>
                  </m:oMath>
                </a14:m>
                <a:endParaRPr kumimoji="1" lang="en-US" altLang="zh-TW" sz="4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17" name="文字方塊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2373" y="5308800"/>
                <a:ext cx="5210081" cy="1261884"/>
              </a:xfrm>
              <a:prstGeom prst="rect">
                <a:avLst/>
              </a:prstGeom>
              <a:blipFill rotWithShape="0">
                <a:blip r:embed="rId8"/>
                <a:stretch>
                  <a:fillRect l="-3509" t="-7729" b="-1642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文字方塊 17"/>
          <p:cNvSpPr txBox="1"/>
          <p:nvPr/>
        </p:nvSpPr>
        <p:spPr>
          <a:xfrm>
            <a:off x="878477" y="1625461"/>
            <a:ext cx="2945037" cy="52322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280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Frequency</a:t>
            </a:r>
            <a:r>
              <a:rPr kumimoji="1" lang="en-US" altLang="zh-TW" sz="2800" b="0" baseline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TW" sz="28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Domain</a:t>
            </a:r>
            <a:endParaRPr kumimoji="1" lang="zh-TW" altLang="en-US" sz="28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8675640" y="1625461"/>
            <a:ext cx="2174250" cy="52322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2800" b="0" baseline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Time Domain</a:t>
            </a:r>
            <a:endParaRPr kumimoji="1" lang="zh-TW" altLang="en-US" sz="28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8166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sz="3200" b="1" dirty="0" smtClean="0">
                <a:latin typeface="Times New Roman" charset="0"/>
                <a:ea typeface="Times New Roman" charset="0"/>
                <a:cs typeface="Times New Roman" charset="0"/>
              </a:rPr>
              <a:t>Channel</a:t>
            </a:r>
          </a:p>
          <a:p>
            <a:pPr>
              <a:lnSpc>
                <a:spcPct val="150000"/>
              </a:lnSpc>
            </a:pPr>
            <a:r>
              <a:rPr lang="en-US" altLang="zh-TW" sz="3200" b="1" dirty="0" err="1" smtClean="0">
                <a:latin typeface="Times New Roman" charset="0"/>
                <a:ea typeface="Times New Roman" charset="0"/>
                <a:cs typeface="Times New Roman" charset="0"/>
              </a:rPr>
              <a:t>Friis</a:t>
            </a:r>
            <a:r>
              <a:rPr lang="en-US" altLang="zh-TW" sz="3200" b="1" dirty="0" smtClean="0">
                <a:latin typeface="Times New Roman" charset="0"/>
                <a:ea typeface="Times New Roman" charset="0"/>
                <a:cs typeface="Times New Roman" charset="0"/>
              </a:rPr>
              <a:t> Transmission Equation</a:t>
            </a:r>
          </a:p>
          <a:p>
            <a:pPr>
              <a:lnSpc>
                <a:spcPct val="150000"/>
              </a:lnSpc>
            </a:pPr>
            <a:r>
              <a:rPr lang="en-US" altLang="zh-TW" sz="3200" b="1" dirty="0" smtClean="0">
                <a:latin typeface="Times New Roman" charset="0"/>
                <a:ea typeface="Times New Roman" charset="0"/>
                <a:cs typeface="Times New Roman" charset="0"/>
              </a:rPr>
              <a:t>RFID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01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t>20</a:t>
            </a:fld>
            <a:endParaRPr lang="en-US"/>
          </a:p>
        </p:txBody>
      </p:sp>
      <p:sp>
        <p:nvSpPr>
          <p:cNvPr id="3" name="矩形 2"/>
          <p:cNvSpPr/>
          <p:nvPr/>
        </p:nvSpPr>
        <p:spPr>
          <a:xfrm>
            <a:off x="0" y="-148281"/>
            <a:ext cx="12282616" cy="7364627"/>
          </a:xfrm>
          <a:prstGeom prst="rect">
            <a:avLst/>
          </a:prstGeom>
          <a:solidFill>
            <a:schemeClr val="tx1">
              <a:lumMod val="65000"/>
              <a:lumOff val="35000"/>
              <a:alpha val="8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6000" b="1" dirty="0" smtClean="0">
                <a:latin typeface="Times New Roman" charset="0"/>
                <a:ea typeface="Times New Roman" charset="0"/>
                <a:cs typeface="Times New Roman" charset="0"/>
              </a:rPr>
              <a:t>Large-Scale Fading</a:t>
            </a:r>
            <a:endParaRPr lang="zh-TW" altLang="en-US" sz="60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5946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Path Loss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sz="340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Linear</a:t>
            </a:r>
            <a:r>
              <a:rPr kumimoji="1" lang="en-US" altLang="zh-TW" sz="3400" dirty="0" smtClean="0">
                <a:latin typeface="Times New Roman" charset="0"/>
                <a:ea typeface="Times New Roman" charset="0"/>
                <a:cs typeface="Times New Roman" charset="0"/>
              </a:rPr>
              <a:t> path loss of the channel is the </a:t>
            </a:r>
            <a:r>
              <a:rPr kumimoji="1" lang="en-US" altLang="zh-TW" sz="340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ratio of transmit</a:t>
            </a:r>
          </a:p>
          <a:p>
            <a:pPr marL="11112" indent="0">
              <a:buNone/>
            </a:pPr>
            <a:r>
              <a:rPr kumimoji="1" lang="en-US" altLang="zh-TW" sz="3400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TW" sz="340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  power to receive power</a:t>
            </a:r>
            <a:r>
              <a:rPr kumimoji="1" lang="en-US" altLang="zh-TW" sz="3400" dirty="0" smtClean="0">
                <a:latin typeface="Times New Roman" charset="0"/>
                <a:ea typeface="Times New Roman" charset="0"/>
                <a:cs typeface="Times New Roman" charset="0"/>
              </a:rPr>
              <a:t>.</a:t>
            </a:r>
          </a:p>
          <a:p>
            <a:pPr>
              <a:lnSpc>
                <a:spcPct val="200000"/>
              </a:lnSpc>
            </a:pPr>
            <a:r>
              <a:rPr kumimoji="1" lang="en-US" altLang="zh-TW" sz="3400" dirty="0" smtClean="0">
                <a:latin typeface="Times New Roman" charset="0"/>
                <a:ea typeface="Times New Roman" charset="0"/>
                <a:cs typeface="Times New Roman" charset="0"/>
              </a:rPr>
              <a:t>The power of </a:t>
            </a:r>
            <a:r>
              <a:rPr kumimoji="1" lang="en-US" altLang="zh-TW" sz="340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received signal</a:t>
            </a:r>
            <a:r>
              <a:rPr kumimoji="1" lang="en-US" altLang="zh-TW" sz="3400" dirty="0" smtClean="0">
                <a:latin typeface="Times New Roman" charset="0"/>
                <a:ea typeface="Times New Roman" charset="0"/>
                <a:cs typeface="Times New Roman" charset="0"/>
              </a:rPr>
              <a:t> is averaged over any random</a:t>
            </a:r>
          </a:p>
          <a:p>
            <a:pPr marL="11112" indent="0">
              <a:buNone/>
            </a:pPr>
            <a:r>
              <a:rPr kumimoji="1" lang="en-US" altLang="zh-TW" sz="34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TW" sz="3400" dirty="0" smtClean="0">
                <a:latin typeface="Times New Roman" charset="0"/>
                <a:ea typeface="Times New Roman" charset="0"/>
                <a:cs typeface="Times New Roman" charset="0"/>
              </a:rPr>
              <a:t>   variations due to </a:t>
            </a:r>
            <a:r>
              <a:rPr kumimoji="1" lang="en-US" altLang="zh-TW" sz="340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shadowing</a:t>
            </a:r>
            <a:r>
              <a:rPr kumimoji="1" lang="en-US" altLang="zh-TW" sz="3400" dirty="0" smtClean="0">
                <a:latin typeface="Times New Roman" charset="0"/>
                <a:ea typeface="Times New Roman" charset="0"/>
                <a:cs typeface="Times New Roman" charset="0"/>
              </a:rPr>
              <a:t>.</a:t>
            </a:r>
          </a:p>
          <a:p>
            <a:pPr>
              <a:lnSpc>
                <a:spcPct val="200000"/>
              </a:lnSpc>
            </a:pPr>
            <a:r>
              <a:rPr kumimoji="1" lang="en-US" altLang="zh-TW" sz="3400" dirty="0" smtClean="0">
                <a:latin typeface="Times New Roman" charset="0"/>
                <a:ea typeface="Times New Roman" charset="0"/>
                <a:cs typeface="Times New Roman" charset="0"/>
              </a:rPr>
              <a:t>Shadowing is the effect that the received signal power</a:t>
            </a:r>
          </a:p>
          <a:p>
            <a:pPr marL="11112" indent="0">
              <a:buNone/>
            </a:pPr>
            <a:r>
              <a:rPr kumimoji="1" lang="en-US" altLang="zh-TW" sz="34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TW" sz="3400" dirty="0" smtClean="0">
                <a:latin typeface="Times New Roman" charset="0"/>
                <a:ea typeface="Times New Roman" charset="0"/>
                <a:cs typeface="Times New Roman" charset="0"/>
              </a:rPr>
              <a:t>   </a:t>
            </a:r>
            <a:r>
              <a:rPr kumimoji="1" lang="en-US" altLang="zh-TW" sz="340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fluctuates due to objects obstructing </a:t>
            </a:r>
            <a:r>
              <a:rPr kumimoji="1" lang="en-US" altLang="zh-TW" sz="3400" dirty="0" smtClean="0">
                <a:latin typeface="Times New Roman" charset="0"/>
                <a:ea typeface="Times New Roman" charset="0"/>
                <a:cs typeface="Times New Roman" charset="0"/>
              </a:rPr>
              <a:t>the propagation path </a:t>
            </a:r>
          </a:p>
          <a:p>
            <a:pPr marL="11112" indent="0">
              <a:buNone/>
            </a:pPr>
            <a:r>
              <a:rPr kumimoji="1" lang="en-US" altLang="zh-TW" sz="34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TW" sz="3400" dirty="0" smtClean="0">
                <a:latin typeface="Times New Roman" charset="0"/>
                <a:ea typeface="Times New Roman" charset="0"/>
                <a:cs typeface="Times New Roman" charset="0"/>
              </a:rPr>
              <a:t>   between </a:t>
            </a:r>
            <a:r>
              <a:rPr kumimoji="1" lang="en-US" altLang="zh-TW" sz="3400" dirty="0" err="1" smtClean="0">
                <a:latin typeface="Times New Roman" charset="0"/>
                <a:ea typeface="Times New Roman" charset="0"/>
                <a:cs typeface="Times New Roman" charset="0"/>
              </a:rPr>
              <a:t>tx</a:t>
            </a:r>
            <a:r>
              <a:rPr kumimoji="1" lang="en-US" altLang="zh-TW" sz="3400" dirty="0" smtClean="0">
                <a:latin typeface="Times New Roman" charset="0"/>
                <a:ea typeface="Times New Roman" charset="0"/>
                <a:cs typeface="Times New Roman" charset="0"/>
              </a:rPr>
              <a:t> and </a:t>
            </a:r>
            <a:r>
              <a:rPr kumimoji="1" lang="en-US" altLang="zh-TW" sz="3400" dirty="0" err="1" smtClean="0">
                <a:latin typeface="Times New Roman" charset="0"/>
                <a:ea typeface="Times New Roman" charset="0"/>
                <a:cs typeface="Times New Roman" charset="0"/>
              </a:rPr>
              <a:t>rx</a:t>
            </a:r>
            <a:r>
              <a:rPr kumimoji="1" lang="en-US" altLang="zh-TW" sz="3400" dirty="0" smtClean="0">
                <a:latin typeface="Times New Roman" charset="0"/>
                <a:ea typeface="Times New Roman" charset="0"/>
                <a:cs typeface="Times New Roman" charset="0"/>
              </a:rPr>
              <a:t>.</a:t>
            </a:r>
            <a:endParaRPr kumimoji="1" lang="zh-TW" altLang="en-US" sz="34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092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sz="3200" b="1" dirty="0" smtClean="0">
                <a:latin typeface="Times New Roman" charset="0"/>
                <a:ea typeface="Times New Roman" charset="0"/>
                <a:cs typeface="Times New Roman" charset="0"/>
              </a:rPr>
              <a:t>Channel</a:t>
            </a:r>
          </a:p>
          <a:p>
            <a:pPr>
              <a:lnSpc>
                <a:spcPct val="150000"/>
              </a:lnSpc>
            </a:pPr>
            <a:r>
              <a:rPr lang="en-US" altLang="zh-TW" sz="3200" b="1" dirty="0" err="1" smtClean="0">
                <a:latin typeface="Times New Roman" charset="0"/>
                <a:ea typeface="Times New Roman" charset="0"/>
                <a:cs typeface="Times New Roman" charset="0"/>
              </a:rPr>
              <a:t>Friis</a:t>
            </a:r>
            <a:r>
              <a:rPr lang="en-US" altLang="zh-TW" sz="3200" b="1" dirty="0" smtClean="0">
                <a:latin typeface="Times New Roman" charset="0"/>
                <a:ea typeface="Times New Roman" charset="0"/>
                <a:cs typeface="Times New Roman" charset="0"/>
              </a:rPr>
              <a:t> Transmission Equation</a:t>
            </a:r>
          </a:p>
          <a:p>
            <a:pPr>
              <a:lnSpc>
                <a:spcPct val="150000"/>
              </a:lnSpc>
            </a:pPr>
            <a:r>
              <a:rPr lang="en-US" altLang="zh-TW" sz="3200" b="1" dirty="0" smtClean="0">
                <a:latin typeface="Times New Roman" charset="0"/>
                <a:ea typeface="Times New Roman" charset="0"/>
                <a:cs typeface="Times New Roman" charset="0"/>
              </a:rPr>
              <a:t>RFID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5" name="矩形 4"/>
          <p:cNvSpPr/>
          <p:nvPr/>
        </p:nvSpPr>
        <p:spPr>
          <a:xfrm>
            <a:off x="0" y="-148281"/>
            <a:ext cx="12282616" cy="7364627"/>
          </a:xfrm>
          <a:prstGeom prst="rect">
            <a:avLst/>
          </a:prstGeom>
          <a:solidFill>
            <a:schemeClr val="tx1">
              <a:lumMod val="65000"/>
              <a:lumOff val="35000"/>
              <a:alpha val="8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內容版面配置區 2"/>
          <p:cNvSpPr txBox="1">
            <a:spLocks/>
          </p:cNvSpPr>
          <p:nvPr/>
        </p:nvSpPr>
        <p:spPr>
          <a:xfrm>
            <a:off x="335362" y="2441032"/>
            <a:ext cx="11521280" cy="4610906"/>
          </a:xfrm>
          <a:prstGeom prst="rect">
            <a:avLst/>
          </a:prstGeom>
        </p:spPr>
        <p:txBody>
          <a:bodyPr/>
          <a:lstStyle>
            <a:lvl1pPr marL="403225" indent="-392113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1pPr>
            <a:lvl2pPr marL="808038" indent="-404813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2pPr>
            <a:lvl3pPr marL="1157288" indent="-34925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3pPr>
            <a:lvl4pPr marL="1516063" indent="-358775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4pPr>
            <a:lvl5pPr marL="1876425" indent="-360363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TW" sz="3200" b="1" dirty="0" err="1" smtClean="0">
                <a:solidFill>
                  <a:srgbClr val="FFFF00"/>
                </a:solidFill>
                <a:latin typeface="Times New Roman" charset="0"/>
                <a:ea typeface="Times New Roman" charset="0"/>
                <a:cs typeface="Times New Roman" charset="0"/>
              </a:rPr>
              <a:t>Friis</a:t>
            </a:r>
            <a:r>
              <a:rPr lang="en-US" altLang="zh-TW" sz="3200" b="1" dirty="0" smtClean="0">
                <a:solidFill>
                  <a:srgbClr val="FFFF00"/>
                </a:solidFill>
                <a:latin typeface="Times New Roman" charset="0"/>
                <a:ea typeface="Times New Roman" charset="0"/>
                <a:cs typeface="Times New Roman" charset="0"/>
              </a:rPr>
              <a:t> Transmission Equation</a:t>
            </a:r>
          </a:p>
        </p:txBody>
      </p:sp>
    </p:spTree>
    <p:extLst>
      <p:ext uri="{BB962C8B-B14F-4D97-AF65-F5344CB8AC3E}">
        <p14:creationId xmlns:p14="http://schemas.microsoft.com/office/powerpoint/2010/main" val="1111125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4448" y="3548417"/>
            <a:ext cx="6086277" cy="3020351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Why </a:t>
            </a:r>
            <a:r>
              <a:rPr kumimoji="1" lang="en-US" altLang="zh-TW" dirty="0" err="1" smtClean="0">
                <a:latin typeface="Times New Roman" charset="0"/>
                <a:ea typeface="Times New Roman" charset="0"/>
                <a:cs typeface="Times New Roman" charset="0"/>
              </a:rPr>
              <a:t>Friis</a:t>
            </a:r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’ Formula</a:t>
            </a:r>
            <a:endParaRPr kumimoji="1"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7" name="內容版面配置區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sz="3200" dirty="0" smtClean="0">
                <a:latin typeface="Times New Roman" charset="0"/>
                <a:ea typeface="Times New Roman" charset="0"/>
                <a:cs typeface="Times New Roman" charset="0"/>
              </a:rPr>
              <a:t>Dispense with the usage of </a:t>
            </a:r>
            <a:r>
              <a:rPr kumimoji="1" lang="en-US" altLang="zh-TW" sz="3200" dirty="0" smtClean="0">
                <a:solidFill>
                  <a:schemeClr val="accent1"/>
                </a:solidFill>
                <a:latin typeface="Times New Roman" charset="0"/>
                <a:ea typeface="Times New Roman" charset="0"/>
                <a:cs typeface="Times New Roman" charset="0"/>
              </a:rPr>
              <a:t>directivity</a:t>
            </a:r>
            <a:r>
              <a:rPr kumimoji="1" lang="en-US" altLang="zh-TW" sz="3200" dirty="0" smtClean="0">
                <a:latin typeface="Times New Roman" charset="0"/>
                <a:ea typeface="Times New Roman" charset="0"/>
                <a:cs typeface="Times New Roman" charset="0"/>
              </a:rPr>
              <a:t> or </a:t>
            </a:r>
            <a:r>
              <a:rPr kumimoji="1" lang="en-US" altLang="zh-TW" sz="3200" dirty="0" smtClean="0">
                <a:solidFill>
                  <a:schemeClr val="accent1"/>
                </a:solidFill>
                <a:latin typeface="Times New Roman" charset="0"/>
                <a:ea typeface="Times New Roman" charset="0"/>
                <a:cs typeface="Times New Roman" charset="0"/>
              </a:rPr>
              <a:t>gain</a:t>
            </a:r>
            <a:r>
              <a:rPr kumimoji="1" lang="en-US" altLang="zh-TW" sz="3200" dirty="0" smtClean="0">
                <a:latin typeface="Times New Roman" charset="0"/>
                <a:ea typeface="Times New Roman" charset="0"/>
                <a:cs typeface="Times New Roman" charset="0"/>
              </a:rPr>
              <a:t> when describing antenna performance</a:t>
            </a:r>
          </a:p>
          <a:p>
            <a:pPr>
              <a:lnSpc>
                <a:spcPct val="150000"/>
              </a:lnSpc>
            </a:pPr>
            <a:r>
              <a:rPr kumimoji="1" lang="en-US" altLang="zh-TW" sz="3200" dirty="0" smtClean="0">
                <a:latin typeface="Times New Roman" charset="0"/>
                <a:ea typeface="Times New Roman" charset="0"/>
                <a:cs typeface="Times New Roman" charset="0"/>
              </a:rPr>
              <a:t>Descriptor of antenna </a:t>
            </a:r>
            <a:r>
              <a:rPr kumimoji="1" lang="en-US" altLang="zh-TW" sz="3200" dirty="0" smtClean="0">
                <a:solidFill>
                  <a:schemeClr val="accent1"/>
                </a:solidFill>
                <a:latin typeface="Times New Roman" charset="0"/>
                <a:ea typeface="Times New Roman" charset="0"/>
                <a:cs typeface="Times New Roman" charset="0"/>
              </a:rPr>
              <a:t>capture area</a:t>
            </a:r>
            <a:endParaRPr kumimoji="1" lang="zh-TW" altLang="en-US" sz="3200" dirty="0">
              <a:solidFill>
                <a:schemeClr val="accent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5166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6973" y="3739487"/>
            <a:ext cx="5673752" cy="2815633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 smtClean="0">
                <a:latin typeface="Times New Roman" charset="0"/>
                <a:ea typeface="Times New Roman" charset="0"/>
                <a:cs typeface="Times New Roman" charset="0"/>
              </a:rPr>
              <a:t>Friis</a:t>
            </a:r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’ Original Formula</a:t>
            </a:r>
            <a:endParaRPr kumimoji="1"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335360" y="1700808"/>
                <a:ext cx="3840855" cy="1178870"/>
              </a:xfrm>
            </p:spPr>
            <p:txBody>
              <a:bodyPr/>
              <a:lstStyle/>
              <a:p>
                <a:pPr marL="1111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mr-IN" altLang="zh-TW" sz="4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1" lang="en-US" altLang="zh-TW" sz="4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4000" i="1">
                                  <a:latin typeface="Cambria Math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kumimoji="1" lang="en-US" altLang="zh-TW" sz="4000" b="0" i="1" smtClean="0">
                                  <a:latin typeface="Cambria Math" charset="0"/>
                                </a:rPr>
                                <m:t>𝑟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kumimoji="1" lang="en-US" altLang="zh-TW" sz="4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4000" b="0" i="1" smtClean="0">
                                  <a:latin typeface="Cambria Math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kumimoji="1" lang="en-US" altLang="zh-TW" sz="4000" b="0" i="1" smtClean="0">
                                  <a:latin typeface="Cambria Math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r>
                        <a:rPr kumimoji="1" lang="en-US" altLang="zh-TW" sz="4000" b="0" i="1" smtClean="0">
                          <a:latin typeface="Cambria Math" charset="0"/>
                        </a:rPr>
                        <m:t>=(</m:t>
                      </m:r>
                      <m:f>
                        <m:fPr>
                          <m:ctrlPr>
                            <a:rPr kumimoji="1" lang="mr-IN" altLang="zh-TW" sz="4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1" lang="en-US" altLang="zh-TW" sz="400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40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kumimoji="1" lang="en-US" altLang="zh-TW" sz="40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𝑟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1" lang="en-US" altLang="zh-TW" sz="40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40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kumimoji="1" lang="en-US" altLang="zh-TW" sz="40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kumimoji="1" lang="en-US" altLang="zh-TW" sz="40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TW" sz="4000" b="0" i="1" smtClean="0">
                                  <a:latin typeface="Cambria Math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kumimoji="1" lang="en-US" altLang="zh-TW" sz="4000" b="0" i="1" smtClean="0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kumimoji="1" lang="en-US" altLang="zh-TW" sz="4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TW" sz="400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</m:e>
                            <m:sup>
                              <m:r>
                                <a:rPr kumimoji="1" lang="en-US" altLang="zh-TW" sz="4000" i="1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kumimoji="1" lang="en-US" altLang="zh-TW" sz="40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kumimoji="1" lang="en-US" altLang="zh-TW" sz="4000" dirty="0" smtClean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5360" y="1700808"/>
                <a:ext cx="3840855" cy="1178870"/>
              </a:xfrm>
              <a:blipFill rotWithShape="0">
                <a:blip r:embed="rId4"/>
                <a:stretch>
                  <a:fillRect b="-1036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24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384412" y="3047627"/>
                <a:ext cx="7583606" cy="23083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2400" i="1"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kumimoji="1" lang="en-US" altLang="zh-TW" sz="24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𝑃</m:t>
                        </m:r>
                      </m:e>
                      <m:sub>
                        <m:r>
                          <a:rPr kumimoji="1" lang="en-US" altLang="zh-TW" sz="24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kumimoji="1" lang="en-US" altLang="zh-TW" sz="2400" dirty="0">
                    <a:latin typeface="Times New Roman" charset="0"/>
                    <a:ea typeface="Times New Roman" charset="0"/>
                    <a:cs typeface="Times New Roman" charset="0"/>
                  </a:rPr>
                  <a:t> : power available at </a:t>
                </a:r>
                <a:r>
                  <a:rPr kumimoji="1" lang="en-US" altLang="zh-TW" sz="2400" dirty="0" err="1">
                    <a:latin typeface="Times New Roman" charset="0"/>
                    <a:ea typeface="Times New Roman" charset="0"/>
                    <a:cs typeface="Times New Roman" charset="0"/>
                  </a:rPr>
                  <a:t>rx</a:t>
                </a:r>
                <a:r>
                  <a:rPr kumimoji="1" lang="en-US" altLang="zh-TW" sz="2400" dirty="0">
                    <a:latin typeface="Times New Roman" charset="0"/>
                    <a:ea typeface="Times New Roman" charset="0"/>
                    <a:cs typeface="Times New Roman" charset="0"/>
                  </a:rPr>
                  <a:t> antenna output terminals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2400" i="1"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kumimoji="1" lang="en-US" altLang="zh-TW" sz="24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𝑃</m:t>
                        </m:r>
                      </m:e>
                      <m:sub>
                        <m:r>
                          <a:rPr kumimoji="1" lang="en-US" altLang="zh-TW" sz="24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kumimoji="1" lang="en-US" altLang="zh-TW" sz="2400" dirty="0">
                    <a:latin typeface="Times New Roman" charset="0"/>
                    <a:ea typeface="Times New Roman" charset="0"/>
                    <a:cs typeface="Times New Roman" charset="0"/>
                  </a:rPr>
                  <a:t> : power fed into the </a:t>
                </a:r>
                <a:r>
                  <a:rPr kumimoji="1" lang="en-US" altLang="zh-TW" sz="2400" dirty="0" err="1">
                    <a:latin typeface="Times New Roman" charset="0"/>
                    <a:ea typeface="Times New Roman" charset="0"/>
                    <a:cs typeface="Times New Roman" charset="0"/>
                  </a:rPr>
                  <a:t>tx</a:t>
                </a:r>
                <a:r>
                  <a:rPr kumimoji="1" lang="en-US" altLang="zh-TW" sz="2400" dirty="0">
                    <a:latin typeface="Times New Roman" charset="0"/>
                    <a:ea typeface="Times New Roman" charset="0"/>
                    <a:cs typeface="Times New Roman" charset="0"/>
                  </a:rPr>
                  <a:t> antenna input terminals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2400" i="1"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kumimoji="1" lang="en-US" altLang="zh-TW" sz="24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𝐴</m:t>
                        </m:r>
                      </m:e>
                      <m:sub>
                        <m:r>
                          <a:rPr kumimoji="1" lang="en-US" altLang="zh-TW" sz="24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kumimoji="1" lang="en-US" altLang="zh-TW" sz="2400" dirty="0">
                    <a:latin typeface="Times New Roman" charset="0"/>
                    <a:ea typeface="Times New Roman" charset="0"/>
                    <a:cs typeface="Times New Roman" charset="0"/>
                  </a:rPr>
                  <a:t> : the effective area of </a:t>
                </a:r>
                <a:r>
                  <a:rPr kumimoji="1" lang="en-US" altLang="zh-TW" sz="2400" dirty="0" err="1">
                    <a:latin typeface="Times New Roman" charset="0"/>
                    <a:ea typeface="Times New Roman" charset="0"/>
                    <a:cs typeface="Times New Roman" charset="0"/>
                  </a:rPr>
                  <a:t>rx</a:t>
                </a:r>
                <a:r>
                  <a:rPr kumimoji="1" lang="en-US" altLang="zh-TW" sz="2400" dirty="0">
                    <a:latin typeface="Times New Roman" charset="0"/>
                    <a:ea typeface="Times New Roman" charset="0"/>
                    <a:cs typeface="Times New Roman" charset="0"/>
                  </a:rPr>
                  <a:t> antenna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2400" i="1"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kumimoji="1" lang="en-US" altLang="zh-TW" sz="24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𝐴</m:t>
                        </m:r>
                      </m:e>
                      <m:sub>
                        <m:r>
                          <a:rPr kumimoji="1" lang="en-US" altLang="zh-TW" sz="24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kumimoji="1" lang="en-US" altLang="zh-TW" sz="2400" dirty="0">
                    <a:latin typeface="Times New Roman" charset="0"/>
                    <a:ea typeface="Times New Roman" charset="0"/>
                    <a:cs typeface="Times New Roman" charset="0"/>
                  </a:rPr>
                  <a:t> : the effective area of </a:t>
                </a:r>
                <a:r>
                  <a:rPr kumimoji="1" lang="en-US" altLang="zh-TW" sz="2400" dirty="0" err="1">
                    <a:latin typeface="Times New Roman" charset="0"/>
                    <a:ea typeface="Times New Roman" charset="0"/>
                    <a:cs typeface="Times New Roman" charset="0"/>
                  </a:rPr>
                  <a:t>tx</a:t>
                </a:r>
                <a:r>
                  <a:rPr kumimoji="1" lang="en-US" altLang="zh-TW" sz="2400" dirty="0">
                    <a:latin typeface="Times New Roman" charset="0"/>
                    <a:ea typeface="Times New Roman" charset="0"/>
                    <a:cs typeface="Times New Roman" charset="0"/>
                  </a:rPr>
                  <a:t> antenna</a:t>
                </a:r>
                <a:endParaRPr kumimoji="1" lang="zh-TW" altLang="en-US" sz="2400" dirty="0"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r>
                  <a:rPr kumimoji="1" lang="en-US" altLang="zh-TW" sz="2400" dirty="0">
                    <a:latin typeface="Times New Roman" charset="0"/>
                    <a:ea typeface="Times New Roman" charset="0"/>
                    <a:cs typeface="Times New Roman" charset="0"/>
                  </a:rPr>
                  <a:t>d : distance between antennas</a:t>
                </a:r>
              </a:p>
              <a:p>
                <a14:m>
                  <m:oMath xmlns:m="http://schemas.openxmlformats.org/officeDocument/2006/math">
                    <m:r>
                      <a:rPr kumimoji="1" lang="en-US" altLang="zh-TW" sz="2400" i="1">
                        <a:latin typeface="Cambria Math" charset="0"/>
                        <a:ea typeface="Times New Roman" charset="0"/>
                        <a:cs typeface="Times New Roman" charset="0"/>
                      </a:rPr>
                      <m:t>𝜆</m:t>
                    </m:r>
                  </m:oMath>
                </a14:m>
                <a:r>
                  <a:rPr kumimoji="1" lang="en-US" altLang="zh-TW" sz="2400" dirty="0">
                    <a:latin typeface="Times New Roman" charset="0"/>
                    <a:ea typeface="Times New Roman" charset="0"/>
                    <a:cs typeface="Times New Roman" charset="0"/>
                  </a:rPr>
                  <a:t> : wavelength</a:t>
                </a:r>
                <a:endParaRPr kumimoji="1" lang="zh-TW" altLang="en-US" sz="2400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412" y="3047627"/>
                <a:ext cx="7583606" cy="2308324"/>
              </a:xfrm>
              <a:prstGeom prst="rect">
                <a:avLst/>
              </a:prstGeom>
              <a:blipFill rotWithShape="0">
                <a:blip r:embed="rId5"/>
                <a:stretch>
                  <a:fillRect l="-1206" t="-2111" b="-501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39763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Contemporary Formula</a:t>
            </a:r>
            <a:endParaRPr kumimoji="1"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25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內容版面配置區 6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lnSpc>
                    <a:spcPct val="150000"/>
                  </a:lnSpc>
                </a:pPr>
                <a:r>
                  <a:rPr kumimoji="1"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Few follower of </a:t>
                </a:r>
                <a:r>
                  <a:rPr kumimoji="1" lang="en-US" altLang="zh-TW" sz="3200" dirty="0" err="1" smtClean="0">
                    <a:latin typeface="Times New Roman" charset="0"/>
                    <a:ea typeface="Times New Roman" charset="0"/>
                    <a:cs typeface="Times New Roman" charset="0"/>
                  </a:rPr>
                  <a:t>Friis</a:t>
                </a:r>
                <a:r>
                  <a:rPr kumimoji="1"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</a:p>
              <a:p>
                <a:pPr>
                  <a:lnSpc>
                    <a:spcPct val="150000"/>
                  </a:lnSpc>
                </a:pPr>
                <a:r>
                  <a:rPr kumimoji="1"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Replacing the effective antenna areas with directivity counterparts yields</a:t>
                </a:r>
              </a:p>
              <a:p>
                <a:pPr marL="11112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mr-IN" altLang="zh-TW" sz="4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1" lang="en-US" altLang="zh-TW" sz="4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4000" i="1">
                                  <a:latin typeface="Cambria Math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kumimoji="1" lang="en-US" altLang="zh-TW" sz="4000" i="1">
                                  <a:latin typeface="Cambria Math" charset="0"/>
                                </a:rPr>
                                <m:t>𝑟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kumimoji="1" lang="en-US" altLang="zh-TW" sz="4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4000" i="1">
                                  <a:latin typeface="Cambria Math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kumimoji="1" lang="en-US" altLang="zh-TW" sz="4000" i="1">
                                  <a:latin typeface="Cambria Math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r>
                        <a:rPr kumimoji="1" lang="en-US" altLang="zh-TW" sz="4000" i="1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TW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4000" b="0" i="1" smtClean="0">
                              <a:latin typeface="Cambria Math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zh-TW" sz="4000" i="1"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kumimoji="1" lang="en-US" altLang="zh-TW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4000" b="0" i="1" smtClean="0">
                              <a:latin typeface="Cambria Math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zh-TW" sz="4000" b="0" i="1" smtClean="0">
                              <a:latin typeface="Cambria Math" charset="0"/>
                            </a:rPr>
                            <m:t>𝑟</m:t>
                          </m:r>
                        </m:sub>
                      </m:sSub>
                      <m:sSup>
                        <m:sSupPr>
                          <m:ctrlPr>
                            <a:rPr kumimoji="1" lang="en-US" altLang="zh-TW" sz="4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TW" sz="4000" b="0" i="1" smtClean="0">
                              <a:latin typeface="Cambria Math" charset="0"/>
                            </a:rPr>
                            <m:t>(</m:t>
                          </m:r>
                          <m:f>
                            <m:fPr>
                              <m:ctrlPr>
                                <a:rPr kumimoji="1" lang="mr-IN" altLang="zh-TW" sz="4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TW" sz="40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</m:num>
                            <m:den>
                              <m:r>
                                <a:rPr kumimoji="1" lang="en-US" altLang="zh-TW" sz="400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4</m:t>
                              </m:r>
                              <m:r>
                                <a:rPr kumimoji="1" lang="en-US" altLang="zh-TW" sz="40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𝜋</m:t>
                              </m:r>
                              <m:r>
                                <a:rPr kumimoji="1" lang="en-US" altLang="zh-TW" sz="40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𝑑</m:t>
                              </m:r>
                            </m:den>
                          </m:f>
                          <m:r>
                            <a:rPr kumimoji="1" lang="en-US" altLang="zh-TW" sz="4000" b="0" i="1" smtClean="0">
                              <a:latin typeface="Cambria Math" charset="0"/>
                            </a:rPr>
                            <m:t>)</m:t>
                          </m:r>
                        </m:e>
                        <m:sup>
                          <m:r>
                            <a:rPr kumimoji="1" lang="en-US" altLang="zh-TW" sz="4000" b="0" i="1" smtClean="0">
                              <a:latin typeface="Cambria Math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kumimoji="1" lang="en-US" altLang="zh-TW" sz="4000" dirty="0"/>
              </a:p>
              <a:p>
                <a:pPr>
                  <a:lnSpc>
                    <a:spcPct val="150000"/>
                  </a:lnSpc>
                </a:pPr>
                <a:endParaRPr kumimoji="1" lang="zh-TW" altLang="en-US" sz="3200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7" name="內容版面配置區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217" r="-8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115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Contemporary Formula</a:t>
            </a:r>
            <a:endParaRPr kumimoji="1"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26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內容版面配置區 6"/>
              <p:cNvSpPr>
                <a:spLocks noGrp="1"/>
              </p:cNvSpPr>
              <p:nvPr>
                <p:ph idx="1"/>
              </p:nvPr>
            </p:nvSpPr>
            <p:spPr>
              <a:xfrm>
                <a:off x="1261775" y="1770422"/>
                <a:ext cx="9668449" cy="4610906"/>
              </a:xfrm>
            </p:spPr>
            <p:txBody>
              <a:bodyPr/>
              <a:lstStyle/>
              <a:p>
                <a:pPr marL="11112" indent="0" algn="ctr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mr-IN" altLang="zh-TW" sz="4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1" lang="en-US" altLang="zh-TW" sz="4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4000" i="1">
                                  <a:latin typeface="Cambria Math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kumimoji="1" lang="en-US" altLang="zh-TW" sz="4000" i="1">
                                  <a:latin typeface="Cambria Math" charset="0"/>
                                </a:rPr>
                                <m:t>𝑟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kumimoji="1" lang="en-US" altLang="zh-TW" sz="4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4000" i="1">
                                  <a:latin typeface="Cambria Math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kumimoji="1" lang="en-US" altLang="zh-TW" sz="4000" i="1">
                                  <a:latin typeface="Cambria Math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r>
                        <a:rPr kumimoji="1" lang="en-US" altLang="zh-TW" sz="4000" i="1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TW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4000" b="0" i="1" smtClean="0">
                              <a:latin typeface="Cambria Math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zh-TW" sz="4000" i="1"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kumimoji="1" lang="en-US" altLang="zh-TW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4000" b="0" i="1" smtClean="0">
                              <a:latin typeface="Cambria Math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zh-TW" sz="4000" b="0" i="1" smtClean="0">
                              <a:latin typeface="Cambria Math" charset="0"/>
                            </a:rPr>
                            <m:t>𝑟</m:t>
                          </m:r>
                        </m:sub>
                      </m:sSub>
                      <m:sSup>
                        <m:sSupPr>
                          <m:ctrlPr>
                            <a:rPr kumimoji="1" lang="en-US" altLang="zh-TW" sz="4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TW" sz="4000" b="0" i="1" smtClean="0">
                              <a:latin typeface="Cambria Math" charset="0"/>
                            </a:rPr>
                            <m:t>(</m:t>
                          </m:r>
                          <m:f>
                            <m:fPr>
                              <m:ctrlPr>
                                <a:rPr kumimoji="1" lang="mr-IN" altLang="zh-TW" sz="4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TW" sz="40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</m:num>
                            <m:den>
                              <m:r>
                                <a:rPr kumimoji="1" lang="en-US" altLang="zh-TW" sz="400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4</m:t>
                              </m:r>
                              <m:r>
                                <a:rPr kumimoji="1" lang="en-US" altLang="zh-TW" sz="40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𝜋</m:t>
                              </m:r>
                              <m:r>
                                <a:rPr kumimoji="1" lang="en-US" altLang="zh-TW" sz="40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𝑑</m:t>
                              </m:r>
                            </m:den>
                          </m:f>
                          <m:r>
                            <a:rPr kumimoji="1" lang="en-US" altLang="zh-TW" sz="4000" b="0" i="1" smtClean="0">
                              <a:latin typeface="Cambria Math" charset="0"/>
                            </a:rPr>
                            <m:t>)</m:t>
                          </m:r>
                        </m:e>
                        <m:sup>
                          <m:r>
                            <a:rPr kumimoji="1" lang="en-US" altLang="zh-TW" sz="4000" b="0" i="1" smtClean="0">
                              <a:latin typeface="Cambria Math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kumimoji="1" lang="en-US" altLang="zh-TW" sz="4000" dirty="0" smtClean="0"/>
              </a:p>
              <a:p>
                <a:pPr marL="11112" indent="0" algn="ctr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4000" i="1">
                              <a:latin typeface="Cambria Math" charset="0"/>
                            </a:rPr>
                            <m:t>𝑃</m:t>
                          </m:r>
                        </m:e>
                        <m:sub>
                          <m:r>
                            <a:rPr kumimoji="1" lang="en-US" altLang="zh-TW" sz="4000" i="1">
                              <a:latin typeface="Cambria Math" charset="0"/>
                            </a:rPr>
                            <m:t>𝑟</m:t>
                          </m:r>
                        </m:sub>
                      </m:sSub>
                      <m:r>
                        <a:rPr kumimoji="1" lang="en-US" altLang="zh-TW" sz="4000" b="0" i="1" smtClean="0">
                          <a:latin typeface="Cambria Math" charset="0"/>
                        </a:rPr>
                        <m:t>(</m:t>
                      </m:r>
                      <m:r>
                        <a:rPr kumimoji="1" lang="en-US" altLang="zh-TW" sz="4000" b="0" i="1" smtClean="0">
                          <a:latin typeface="Cambria Math" charset="0"/>
                        </a:rPr>
                        <m:t>𝑑𝐵𝑚</m:t>
                      </m:r>
                      <m:r>
                        <a:rPr kumimoji="1" lang="en-US" altLang="zh-TW" sz="4000" b="0" i="1" smtClean="0">
                          <a:latin typeface="Cambria Math" charset="0"/>
                        </a:rPr>
                        <m:t>)</m:t>
                      </m:r>
                      <m:r>
                        <a:rPr kumimoji="1" lang="en-US" altLang="zh-TW" sz="4000" b="0" i="0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TW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4000" i="1">
                              <a:latin typeface="Cambria Math" charset="0"/>
                            </a:rPr>
                            <m:t>𝑃</m:t>
                          </m:r>
                        </m:e>
                        <m:sub>
                          <m:r>
                            <a:rPr kumimoji="1" lang="en-US" altLang="zh-TW" sz="4000" b="0" i="1" smtClean="0"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zh-TW" sz="4000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zh-TW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4000" b="0" i="1" smtClean="0">
                              <a:latin typeface="Cambria Math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zh-TW" sz="4000" i="1">
                              <a:latin typeface="Cambria Math" charset="0"/>
                            </a:rPr>
                            <m:t>𝑟</m:t>
                          </m:r>
                        </m:sub>
                      </m:sSub>
                      <m:r>
                        <a:rPr kumimoji="1" lang="en-US" altLang="zh-TW" sz="4000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zh-TW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4000" b="0" i="1" smtClean="0">
                              <a:latin typeface="Cambria Math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zh-TW" sz="4000" b="0" i="1" smtClean="0"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zh-TW" sz="4000" b="0" i="1" smtClean="0">
                          <a:latin typeface="Cambria Math" charset="0"/>
                        </a:rPr>
                        <m:t>+20</m:t>
                      </m:r>
                      <m:sSub>
                        <m:sSubPr>
                          <m:ctrlPr>
                            <a:rPr kumimoji="1" lang="en-US" altLang="zh-TW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4000" b="0" i="1" smtClean="0">
                              <a:latin typeface="Cambria Math" charset="0"/>
                            </a:rPr>
                            <m:t>𝑙𝑜𝑔</m:t>
                          </m:r>
                        </m:e>
                        <m:sub>
                          <m:r>
                            <a:rPr kumimoji="1" lang="en-US" altLang="zh-TW" sz="4000" b="0" i="1" smtClean="0">
                              <a:latin typeface="Cambria Math" charset="0"/>
                            </a:rPr>
                            <m:t>10</m:t>
                          </m:r>
                        </m:sub>
                      </m:sSub>
                      <m:r>
                        <a:rPr kumimoji="1" lang="en-US" altLang="zh-TW" sz="4000" i="1">
                          <a:latin typeface="Cambria Math" charset="0"/>
                        </a:rPr>
                        <m:t>(</m:t>
                      </m:r>
                      <m:f>
                        <m:fPr>
                          <m:ctrlPr>
                            <a:rPr kumimoji="1" lang="mr-IN" altLang="zh-TW" sz="4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TW" sz="40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𝜆</m:t>
                          </m:r>
                        </m:num>
                        <m:den>
                          <m:r>
                            <a:rPr kumimoji="1" lang="en-US" altLang="zh-TW" sz="4000" i="1">
                              <a:latin typeface="Cambria Math" charset="0"/>
                            </a:rPr>
                            <m:t>4</m:t>
                          </m:r>
                          <m:r>
                            <a:rPr kumimoji="1" lang="en-US" altLang="zh-TW" sz="40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𝜋</m:t>
                          </m:r>
                          <m:r>
                            <a:rPr kumimoji="1" lang="en-US" altLang="zh-TW" sz="40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𝑑</m:t>
                          </m:r>
                        </m:den>
                      </m:f>
                      <m:r>
                        <a:rPr kumimoji="1" lang="en-US" altLang="zh-TW" sz="4000" i="1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kumimoji="1" lang="en-US" altLang="zh-TW" sz="4000" dirty="0"/>
              </a:p>
              <a:p>
                <a:pPr marL="11112" indent="0" algn="ctr">
                  <a:lnSpc>
                    <a:spcPct val="150000"/>
                  </a:lnSpc>
                  <a:buNone/>
                </a:pPr>
                <a:endParaRPr kumimoji="1" lang="zh-TW" altLang="en-US" sz="3200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7" name="內容版面配置區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61775" y="1770422"/>
                <a:ext cx="9668449" cy="4610906"/>
              </a:xfr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83369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Directivities</a:t>
            </a:r>
            <a:endParaRPr kumimoji="1"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27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內容版面配置區 6"/>
              <p:cNvSpPr>
                <a:spLocks noGrp="1"/>
              </p:cNvSpPr>
              <p:nvPr>
                <p:ph idx="1"/>
              </p:nvPr>
            </p:nvSpPr>
            <p:spPr>
              <a:xfrm>
                <a:off x="1411067" y="2311600"/>
                <a:ext cx="5306976" cy="4610906"/>
              </a:xfrm>
            </p:spPr>
            <p:txBody>
              <a:bodyPr/>
              <a:lstStyle/>
              <a:p>
                <a:pPr marL="11112" indent="0" algn="ctr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TW" sz="4000" b="0" i="1" smtClean="0"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𝐷</m:t>
                      </m:r>
                      <m:r>
                        <a:rPr kumimoji="1" lang="en-US" altLang="zh-TW" sz="4000" b="0" i="1" smtClean="0"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=</m:t>
                      </m:r>
                      <m:f>
                        <m:fPr>
                          <m:ctrlPr>
                            <a:rPr kumimoji="1" lang="mr-IN" altLang="zh-TW" sz="4000" b="0" i="1" smtClean="0">
                              <a:latin typeface="Cambria Math" panose="02040503050406030204" pitchFamily="18" charset="0"/>
                              <a:ea typeface="Times New Roman" charset="0"/>
                              <a:cs typeface="Times New Roman" charset="0"/>
                            </a:rPr>
                          </m:ctrlPr>
                        </m:fPr>
                        <m:num>
                          <m:r>
                            <a:rPr kumimoji="1" lang="en-US" altLang="zh-TW" sz="4000" b="0" i="1" smtClean="0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2</m:t>
                          </m:r>
                        </m:num>
                        <m:den>
                          <m:r>
                            <a:rPr kumimoji="1" lang="en-US" altLang="zh-TW" sz="4000" b="0" i="1" smtClean="0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1−</m:t>
                          </m:r>
                          <m:r>
                            <a:rPr kumimoji="1" lang="en-US" altLang="zh-TW" sz="4000" b="0" i="1" smtClean="0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𝑐𝑜𝑠</m:t>
                          </m:r>
                          <m:f>
                            <m:fPr>
                              <m:ctrlPr>
                                <a:rPr kumimoji="1" lang="mr-IN" altLang="zh-TW" sz="4000" b="0" i="1" smtClean="0">
                                  <a:latin typeface="Cambria Math" panose="02040503050406030204" pitchFamily="18" charset="0"/>
                                  <a:ea typeface="Times New Roman" charset="0"/>
                                  <a:cs typeface="Times New Roman" charset="0"/>
                                </a:rPr>
                              </m:ctrlPr>
                            </m:fPr>
                            <m:num>
                              <m:r>
                                <a:rPr kumimoji="1" lang="mr-IN" altLang="zh-TW" sz="40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𝜃</m:t>
                              </m:r>
                            </m:num>
                            <m:den>
                              <m:r>
                                <a:rPr kumimoji="1" lang="en-US" altLang="zh-TW" sz="4000" b="0" i="1" smtClean="0"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  <m:t>2</m:t>
                              </m:r>
                            </m:den>
                          </m:f>
                        </m:den>
                      </m:f>
                    </m:oMath>
                  </m:oMathPara>
                </a14:m>
                <a:endParaRPr kumimoji="1" lang="en-US" altLang="zh-TW" sz="4000" b="0" dirty="0" smtClean="0"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pPr marL="11112" indent="0" algn="ctr">
                  <a:lnSpc>
                    <a:spcPct val="2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4000" i="1" smtClean="0">
                              <a:latin typeface="Cambria Math" panose="02040503050406030204" pitchFamily="18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a:rPr kumimoji="1" lang="en-US" altLang="zh-TW" sz="4000" b="0" i="1" smtClean="0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zh-TW" sz="4000" b="0" i="1" smtClean="0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𝑑𝐵𝑖</m:t>
                          </m:r>
                        </m:sub>
                      </m:sSub>
                      <m:r>
                        <a:rPr kumimoji="1" lang="en-US" altLang="zh-TW" sz="4000" b="0" i="1" smtClean="0"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=10</m:t>
                      </m:r>
                      <m:r>
                        <a:rPr kumimoji="1" lang="en-US" altLang="zh-TW" sz="4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∙</m:t>
                      </m:r>
                      <m:sSub>
                        <m:sSubPr>
                          <m:ctrlPr>
                            <a:rPr kumimoji="1" lang="en-US" altLang="zh-TW" sz="40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TW" sz="4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𝑙𝑜𝑔</m:t>
                          </m:r>
                        </m:e>
                        <m:sub>
                          <m:r>
                            <a:rPr kumimoji="1" lang="en-US" altLang="zh-TW" sz="4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10</m:t>
                          </m:r>
                        </m:sub>
                      </m:sSub>
                      <m:r>
                        <a:rPr kumimoji="1" lang="en-US" altLang="zh-TW" sz="4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𝐷</m:t>
                      </m:r>
                    </m:oMath>
                  </m:oMathPara>
                </a14:m>
                <a:endParaRPr kumimoji="1" lang="zh-TW" altLang="en-US" sz="4000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7" name="內容版面配置區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411067" y="2311600"/>
                <a:ext cx="5306976" cy="4610906"/>
              </a:xfr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圖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4816" y="1612508"/>
            <a:ext cx="5133945" cy="5133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273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Isotropic Radiator</a:t>
            </a:r>
            <a:endParaRPr kumimoji="1"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28</a:t>
            </a:fld>
            <a:endParaRPr lang="en-US"/>
          </a:p>
        </p:txBody>
      </p:sp>
      <p:pic>
        <p:nvPicPr>
          <p:cNvPr id="3" name="Isotropic_radiator_animation_240x240x8frame_0.4sec_OoP7iC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790950" y="1770063"/>
            <a:ext cx="4611688" cy="4611687"/>
          </a:xfrm>
        </p:spPr>
      </p:pic>
    </p:spTree>
    <p:extLst>
      <p:ext uri="{BB962C8B-B14F-4D97-AF65-F5344CB8AC3E}">
        <p14:creationId xmlns:p14="http://schemas.microsoft.com/office/powerpoint/2010/main" val="39696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t>29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 txBox="1">
                <a:spLocks/>
              </p:cNvSpPr>
              <p:nvPr/>
            </p:nvSpPr>
            <p:spPr>
              <a:xfrm>
                <a:off x="801891" y="2685808"/>
                <a:ext cx="3840855" cy="1178870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 baseline="0">
                    <a:solidFill>
                      <a:schemeClr val="tx1"/>
                    </a:solidFill>
                    <a:latin typeface="Calibri" panose="020F0502020204030204" pitchFamily="34" charset="0"/>
                    <a:ea typeface="微軟正黑體" panose="020B0604030504040204" pitchFamily="34" charset="-120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 baseline="0">
                    <a:solidFill>
                      <a:schemeClr val="tx1"/>
                    </a:solidFill>
                    <a:latin typeface="Calibri" panose="020F0502020204030204" pitchFamily="34" charset="0"/>
                    <a:ea typeface="微軟正黑體" panose="020B0604030504040204" pitchFamily="34" charset="-120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 baseline="0">
                    <a:solidFill>
                      <a:schemeClr val="tx1"/>
                    </a:solidFill>
                    <a:latin typeface="Calibri" panose="020F0502020204030204" pitchFamily="34" charset="0"/>
                    <a:ea typeface="微軟正黑體" panose="020B0604030504040204" pitchFamily="34" charset="-120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 baseline="0">
                    <a:solidFill>
                      <a:schemeClr val="tx1"/>
                    </a:solidFill>
                    <a:latin typeface="Calibri" panose="020F0502020204030204" pitchFamily="34" charset="0"/>
                    <a:ea typeface="微軟正黑體" panose="020B0604030504040204" pitchFamily="34" charset="-120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 baseline="0">
                    <a:solidFill>
                      <a:schemeClr val="tx1"/>
                    </a:solidFill>
                    <a:latin typeface="Calibri" panose="020F0502020204030204" pitchFamily="34" charset="0"/>
                    <a:ea typeface="微軟正黑體" panose="020B0604030504040204" pitchFamily="34" charset="-120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11112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mr-IN" altLang="zh-TW" sz="4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1" lang="en-US" altLang="zh-TW" sz="4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4000" i="1">
                                  <a:latin typeface="Cambria Math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kumimoji="1" lang="en-US" altLang="zh-TW" sz="4000" i="1" smtClean="0">
                                  <a:latin typeface="Cambria Math" charset="0"/>
                                </a:rPr>
                                <m:t>𝑟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kumimoji="1" lang="en-US" altLang="zh-TW" sz="4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4000" i="1" smtClean="0">
                                  <a:latin typeface="Cambria Math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kumimoji="1" lang="en-US" altLang="zh-TW" sz="4000" i="1" smtClean="0">
                                  <a:latin typeface="Cambria Math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r>
                        <a:rPr kumimoji="1" lang="en-US" altLang="zh-TW" sz="4000" i="1" smtClean="0">
                          <a:latin typeface="Cambria Math" charset="0"/>
                        </a:rPr>
                        <m:t>=(</m:t>
                      </m:r>
                      <m:f>
                        <m:fPr>
                          <m:ctrlPr>
                            <a:rPr kumimoji="1" lang="mr-IN" altLang="zh-TW" sz="4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1" lang="en-US" altLang="zh-TW" sz="4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400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kumimoji="1" lang="en-US" altLang="zh-TW" sz="40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𝑟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1" lang="en-US" altLang="zh-TW" sz="4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400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kumimoji="1" lang="en-US" altLang="zh-TW" sz="40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kumimoji="1" lang="en-US" altLang="zh-TW" sz="40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TW" sz="4000" i="1" smtClean="0">
                                  <a:latin typeface="Cambria Math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kumimoji="1" lang="en-US" altLang="zh-TW" sz="4000" i="1" smtClean="0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kumimoji="1" lang="en-US" altLang="zh-TW" sz="4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TW" sz="400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</m:e>
                            <m:sup>
                              <m:r>
                                <a:rPr kumimoji="1" lang="en-US" altLang="zh-TW" sz="4000" i="1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kumimoji="1" lang="en-US" altLang="zh-TW" sz="400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kumimoji="1" lang="en-US" altLang="zh-TW" sz="4000" dirty="0" smtClean="0"/>
              </a:p>
            </p:txBody>
          </p:sp>
        </mc:Choice>
        <mc:Fallback xmlns="">
          <p:sp>
            <p:nvSpPr>
              <p:cNvPr id="3" name="內容版面配置區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891" y="2685808"/>
                <a:ext cx="3840855" cy="1178870"/>
              </a:xfrm>
              <a:prstGeom prst="rect">
                <a:avLst/>
              </a:prstGeom>
              <a:blipFill rotWithShape="0">
                <a:blip r:embed="rId3"/>
                <a:stretch>
                  <a:fillRect b="-207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7028742" y="2592588"/>
                <a:ext cx="4072140" cy="13653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mr-IN" altLang="zh-TW" sz="4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1" lang="en-US" altLang="zh-TW" sz="4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4000" i="1">
                                  <a:latin typeface="Cambria Math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kumimoji="1" lang="en-US" altLang="zh-TW" sz="4000" i="1">
                                  <a:latin typeface="Cambria Math" charset="0"/>
                                </a:rPr>
                                <m:t>𝑟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kumimoji="1" lang="en-US" altLang="zh-TW" sz="4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4000" i="1">
                                  <a:latin typeface="Cambria Math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kumimoji="1" lang="en-US" altLang="zh-TW" sz="4000" i="1">
                                  <a:latin typeface="Cambria Math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r>
                        <a:rPr kumimoji="1" lang="en-US" altLang="zh-TW" sz="4000" i="1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TW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4000" i="1">
                              <a:latin typeface="Cambria Math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zh-TW" sz="4000" i="1"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kumimoji="1" lang="en-US" altLang="zh-TW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4000" i="1">
                              <a:latin typeface="Cambria Math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zh-TW" sz="4000" i="1">
                              <a:latin typeface="Cambria Math" charset="0"/>
                            </a:rPr>
                            <m:t>𝑟</m:t>
                          </m:r>
                        </m:sub>
                      </m:sSub>
                      <m:sSup>
                        <m:sSupPr>
                          <m:ctrlPr>
                            <a:rPr kumimoji="1" lang="en-US" altLang="zh-TW" sz="4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TW" sz="4000" i="1">
                              <a:latin typeface="Cambria Math" charset="0"/>
                            </a:rPr>
                            <m:t>(</m:t>
                          </m:r>
                          <m:f>
                            <m:fPr>
                              <m:ctrlPr>
                                <a:rPr kumimoji="1" lang="mr-IN" altLang="zh-TW" sz="4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TW" sz="40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</m:num>
                            <m:den>
                              <m:r>
                                <a:rPr kumimoji="1" lang="en-US" altLang="zh-TW" sz="4000" i="1">
                                  <a:latin typeface="Cambria Math" charset="0"/>
                                </a:rPr>
                                <m:t>4</m:t>
                              </m:r>
                              <m:r>
                                <a:rPr kumimoji="1" lang="en-US" altLang="zh-TW" sz="40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𝜋</m:t>
                              </m:r>
                              <m:r>
                                <a:rPr kumimoji="1" lang="en-US" altLang="zh-TW" sz="40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𝑑</m:t>
                              </m:r>
                            </m:den>
                          </m:f>
                          <m:r>
                            <a:rPr kumimoji="1" lang="en-US" altLang="zh-TW" sz="4000" i="1">
                              <a:latin typeface="Cambria Math" charset="0"/>
                            </a:rPr>
                            <m:t>)</m:t>
                          </m:r>
                        </m:e>
                        <m:sup>
                          <m:r>
                            <a:rPr kumimoji="1" lang="en-US" altLang="zh-TW" sz="4000" i="1">
                              <a:latin typeface="Cambria Math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4000" dirty="0"/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8742" y="2592588"/>
                <a:ext cx="4072140" cy="136531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直線箭頭接點 5"/>
          <p:cNvCxnSpPr/>
          <p:nvPr/>
        </p:nvCxnSpPr>
        <p:spPr>
          <a:xfrm>
            <a:off x="4437475" y="3275243"/>
            <a:ext cx="2385996" cy="0"/>
          </a:xfrm>
          <a:prstGeom prst="straightConnector1">
            <a:avLst/>
          </a:prstGeom>
          <a:ln w="165100"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9904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sz="3200" b="1" dirty="0" smtClean="0">
                <a:latin typeface="Times New Roman" charset="0"/>
                <a:ea typeface="Times New Roman" charset="0"/>
                <a:cs typeface="Times New Roman" charset="0"/>
              </a:rPr>
              <a:t>Channel</a:t>
            </a:r>
          </a:p>
          <a:p>
            <a:pPr>
              <a:lnSpc>
                <a:spcPct val="150000"/>
              </a:lnSpc>
            </a:pPr>
            <a:r>
              <a:rPr lang="en-US" altLang="zh-TW" sz="3200" b="1" dirty="0" err="1" smtClean="0">
                <a:latin typeface="Times New Roman" charset="0"/>
                <a:ea typeface="Times New Roman" charset="0"/>
                <a:cs typeface="Times New Roman" charset="0"/>
              </a:rPr>
              <a:t>Friis</a:t>
            </a:r>
            <a:r>
              <a:rPr lang="en-US" altLang="zh-TW" sz="3200" b="1" dirty="0" smtClean="0">
                <a:latin typeface="Times New Roman" charset="0"/>
                <a:ea typeface="Times New Roman" charset="0"/>
                <a:cs typeface="Times New Roman" charset="0"/>
              </a:rPr>
              <a:t> Transmission Equation</a:t>
            </a:r>
          </a:p>
          <a:p>
            <a:pPr>
              <a:lnSpc>
                <a:spcPct val="150000"/>
              </a:lnSpc>
            </a:pPr>
            <a:r>
              <a:rPr lang="en-US" altLang="zh-TW" sz="3200" b="1" dirty="0" smtClean="0">
                <a:latin typeface="Times New Roman" charset="0"/>
                <a:ea typeface="Times New Roman" charset="0"/>
                <a:cs typeface="Times New Roman" charset="0"/>
              </a:rPr>
              <a:t>RFID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5" name="矩形 4"/>
          <p:cNvSpPr/>
          <p:nvPr/>
        </p:nvSpPr>
        <p:spPr>
          <a:xfrm>
            <a:off x="0" y="-148281"/>
            <a:ext cx="12282616" cy="7364627"/>
          </a:xfrm>
          <a:prstGeom prst="rect">
            <a:avLst/>
          </a:prstGeom>
          <a:solidFill>
            <a:schemeClr val="tx1">
              <a:lumMod val="65000"/>
              <a:lumOff val="35000"/>
              <a:alpha val="8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內容版面配置區 2"/>
          <p:cNvSpPr txBox="1">
            <a:spLocks/>
          </p:cNvSpPr>
          <p:nvPr/>
        </p:nvSpPr>
        <p:spPr>
          <a:xfrm>
            <a:off x="335362" y="1700811"/>
            <a:ext cx="11521280" cy="4610906"/>
          </a:xfrm>
          <a:prstGeom prst="rect">
            <a:avLst/>
          </a:prstGeom>
        </p:spPr>
        <p:txBody>
          <a:bodyPr/>
          <a:lstStyle>
            <a:lvl1pPr marL="403225" indent="-392113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1pPr>
            <a:lvl2pPr marL="808038" indent="-404813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2pPr>
            <a:lvl3pPr marL="1157288" indent="-34925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3pPr>
            <a:lvl4pPr marL="1516063" indent="-358775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4pPr>
            <a:lvl5pPr marL="1876425" indent="-360363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TW" sz="3200" b="1" dirty="0" smtClean="0">
                <a:solidFill>
                  <a:srgbClr val="FFFF00"/>
                </a:solidFill>
                <a:latin typeface="Times New Roman" charset="0"/>
                <a:ea typeface="Times New Roman" charset="0"/>
                <a:cs typeface="Times New Roman" charset="0"/>
              </a:rPr>
              <a:t>Channel</a:t>
            </a:r>
          </a:p>
        </p:txBody>
      </p:sp>
    </p:spTree>
    <p:extLst>
      <p:ext uri="{BB962C8B-B14F-4D97-AF65-F5344CB8AC3E}">
        <p14:creationId xmlns:p14="http://schemas.microsoft.com/office/powerpoint/2010/main" val="154414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Channel Fading Summary</a:t>
            </a:r>
            <a:endParaRPr kumimoji="1"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3289" y="1522477"/>
            <a:ext cx="5760640" cy="4610906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kumimoji="1" lang="en-US" altLang="zh-TW" sz="3000" dirty="0" smtClean="0"/>
              <a:t>Small-scale fading</a:t>
            </a:r>
          </a:p>
          <a:p>
            <a:pPr lvl="1"/>
            <a:r>
              <a:rPr kumimoji="1" lang="en-US" altLang="zh-TW" dirty="0" smtClean="0">
                <a:solidFill>
                  <a:schemeClr val="accent1"/>
                </a:solidFill>
              </a:rPr>
              <a:t>Doppler spread </a:t>
            </a:r>
          </a:p>
          <a:p>
            <a:pPr lvl="2"/>
            <a:r>
              <a:rPr kumimoji="1" lang="en-US" altLang="zh-TW" dirty="0" smtClean="0"/>
              <a:t>Slow fading </a:t>
            </a:r>
          </a:p>
          <a:p>
            <a:pPr lvl="2"/>
            <a:r>
              <a:rPr kumimoji="1" lang="en-US" altLang="zh-TW" dirty="0" smtClean="0"/>
              <a:t>Fast fading</a:t>
            </a:r>
          </a:p>
          <a:p>
            <a:pPr lvl="1">
              <a:lnSpc>
                <a:spcPct val="150000"/>
              </a:lnSpc>
            </a:pPr>
            <a:r>
              <a:rPr kumimoji="1" lang="en-US" altLang="zh-TW" dirty="0" smtClean="0">
                <a:solidFill>
                  <a:schemeClr val="accent1"/>
                </a:solidFill>
              </a:rPr>
              <a:t>Delay spread</a:t>
            </a:r>
            <a:r>
              <a:rPr kumimoji="1" lang="en-US" altLang="zh-TW" dirty="0" smtClean="0"/>
              <a:t> </a:t>
            </a:r>
          </a:p>
          <a:p>
            <a:pPr lvl="2"/>
            <a:r>
              <a:rPr kumimoji="1" lang="en-US" altLang="zh-TW" dirty="0" smtClean="0"/>
              <a:t>Flat fading </a:t>
            </a:r>
          </a:p>
          <a:p>
            <a:pPr lvl="2"/>
            <a:r>
              <a:rPr kumimoji="1" lang="en-US" altLang="zh-TW" dirty="0" smtClean="0"/>
              <a:t>Frequency-selective fading</a:t>
            </a:r>
          </a:p>
          <a:p>
            <a:pPr>
              <a:lnSpc>
                <a:spcPct val="150000"/>
              </a:lnSpc>
            </a:pPr>
            <a:r>
              <a:rPr kumimoji="1" lang="en-US" altLang="zh-TW" sz="3000" dirty="0" smtClean="0"/>
              <a:t>Large-scale fading </a:t>
            </a:r>
          </a:p>
          <a:p>
            <a:pPr lvl="1"/>
            <a:r>
              <a:rPr kumimoji="1" lang="en-US" altLang="zh-TW" dirty="0" smtClean="0">
                <a:solidFill>
                  <a:schemeClr val="accent1"/>
                </a:solidFill>
              </a:rPr>
              <a:t>Path loss </a:t>
            </a:r>
          </a:p>
          <a:p>
            <a:pPr lvl="2"/>
            <a:r>
              <a:rPr kumimoji="1" lang="en-US" altLang="zh-TW" dirty="0" smtClean="0"/>
              <a:t>Shadowing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30</a:t>
            </a:fld>
            <a:endParaRPr lang="en-US"/>
          </a:p>
        </p:txBody>
      </p:sp>
      <p:grpSp>
        <p:nvGrpSpPr>
          <p:cNvPr id="10" name="群組 9"/>
          <p:cNvGrpSpPr/>
          <p:nvPr/>
        </p:nvGrpSpPr>
        <p:grpSpPr>
          <a:xfrm>
            <a:off x="3783106" y="2400601"/>
            <a:ext cx="6239435" cy="1248040"/>
            <a:chOff x="3783106" y="2400601"/>
            <a:chExt cx="6239435" cy="1248040"/>
          </a:xfrm>
        </p:grpSpPr>
        <p:sp>
          <p:nvSpPr>
            <p:cNvPr id="7" name="文字方塊 6"/>
            <p:cNvSpPr txBox="1"/>
            <p:nvPr/>
          </p:nvSpPr>
          <p:spPr>
            <a:xfrm>
              <a:off x="8068167" y="2675685"/>
              <a:ext cx="1688283" cy="584775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spAutoFit/>
            </a:bodyPr>
            <a:lstStyle/>
            <a:p>
              <a:r>
                <a:rPr kumimoji="1" lang="en-US" altLang="zh-TW" sz="3200" b="1" baseline="0" dirty="0" smtClean="0">
                  <a:solidFill>
                    <a:srgbClr val="FF0000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Mobility</a:t>
              </a:r>
              <a:endParaRPr kumimoji="1" lang="zh-TW" altLang="en-US" sz="3200" b="1" baseline="0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8" name="橢圓 7"/>
            <p:cNvSpPr/>
            <p:nvPr/>
          </p:nvSpPr>
          <p:spPr>
            <a:xfrm>
              <a:off x="7734750" y="2400601"/>
              <a:ext cx="2287791" cy="1248040"/>
            </a:xfrm>
            <a:prstGeom prst="ellipse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cxnSp>
          <p:nvCxnSpPr>
            <p:cNvPr id="11" name="直線箭頭接點 10"/>
            <p:cNvCxnSpPr>
              <a:stCxn id="8" idx="2"/>
            </p:cNvCxnSpPr>
            <p:nvPr/>
          </p:nvCxnSpPr>
          <p:spPr>
            <a:xfrm flipH="1" flipV="1">
              <a:off x="3783106" y="2675685"/>
              <a:ext cx="3951644" cy="348936"/>
            </a:xfrm>
            <a:prstGeom prst="straightConnector1">
              <a:avLst/>
            </a:prstGeom>
            <a:ln w="635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群組 12"/>
          <p:cNvGrpSpPr/>
          <p:nvPr/>
        </p:nvGrpSpPr>
        <p:grpSpPr>
          <a:xfrm>
            <a:off x="3550024" y="4054806"/>
            <a:ext cx="6906409" cy="1265396"/>
            <a:chOff x="3550024" y="4054806"/>
            <a:chExt cx="6906409" cy="1265396"/>
          </a:xfrm>
        </p:grpSpPr>
        <p:sp>
          <p:nvSpPr>
            <p:cNvPr id="6" name="文字方塊 5"/>
            <p:cNvSpPr txBox="1"/>
            <p:nvPr/>
          </p:nvSpPr>
          <p:spPr>
            <a:xfrm>
              <a:off x="8283730" y="4427872"/>
              <a:ext cx="1960793" cy="584775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spAutoFit/>
            </a:bodyPr>
            <a:lstStyle/>
            <a:p>
              <a:r>
                <a:rPr kumimoji="1" lang="en-US" altLang="zh-TW" sz="3200" b="1" baseline="0" dirty="0" smtClean="0">
                  <a:solidFill>
                    <a:srgbClr val="FF0000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Multipath</a:t>
              </a:r>
              <a:endParaRPr kumimoji="1" lang="zh-TW" altLang="en-US" sz="3200" b="1" baseline="0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9" name="橢圓 8"/>
            <p:cNvSpPr/>
            <p:nvPr/>
          </p:nvSpPr>
          <p:spPr>
            <a:xfrm>
              <a:off x="8071820" y="4054806"/>
              <a:ext cx="2384613" cy="1265396"/>
            </a:xfrm>
            <a:prstGeom prst="ellipse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cxnSp>
          <p:nvCxnSpPr>
            <p:cNvPr id="12" name="直線箭頭接點 11"/>
            <p:cNvCxnSpPr>
              <a:stCxn id="9" idx="2"/>
            </p:cNvCxnSpPr>
            <p:nvPr/>
          </p:nvCxnSpPr>
          <p:spPr>
            <a:xfrm flipH="1" flipV="1">
              <a:off x="3550024" y="4242905"/>
              <a:ext cx="4521796" cy="444599"/>
            </a:xfrm>
            <a:prstGeom prst="straightConnector1">
              <a:avLst/>
            </a:prstGeom>
            <a:ln w="635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65178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t>31</a:t>
            </a:fld>
            <a:endParaRPr lang="en-US"/>
          </a:p>
        </p:txBody>
      </p:sp>
      <p:sp>
        <p:nvSpPr>
          <p:cNvPr id="3" name="矩形 2"/>
          <p:cNvSpPr/>
          <p:nvPr/>
        </p:nvSpPr>
        <p:spPr>
          <a:xfrm>
            <a:off x="0" y="-148281"/>
            <a:ext cx="12282616" cy="7364627"/>
          </a:xfrm>
          <a:prstGeom prst="rect">
            <a:avLst/>
          </a:prstGeom>
          <a:solidFill>
            <a:schemeClr val="tx1">
              <a:lumMod val="65000"/>
              <a:lumOff val="35000"/>
              <a:alpha val="8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6000" b="1" dirty="0" smtClean="0">
                <a:latin typeface="Times New Roman" charset="0"/>
                <a:ea typeface="Times New Roman" charset="0"/>
                <a:cs typeface="Times New Roman" charset="0"/>
              </a:rPr>
              <a:t>Demo</a:t>
            </a:r>
            <a:endParaRPr lang="zh-TW" altLang="en-US" sz="60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3894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t>32</a:t>
            </a:fld>
            <a:endParaRPr 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2408" y="1443790"/>
            <a:ext cx="7833381" cy="3971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334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sz="3200" b="1" dirty="0" smtClean="0">
                <a:latin typeface="Times New Roman" charset="0"/>
                <a:ea typeface="Times New Roman" charset="0"/>
                <a:cs typeface="Times New Roman" charset="0"/>
              </a:rPr>
              <a:t>Channel</a:t>
            </a:r>
          </a:p>
          <a:p>
            <a:pPr>
              <a:lnSpc>
                <a:spcPct val="150000"/>
              </a:lnSpc>
            </a:pPr>
            <a:r>
              <a:rPr lang="en-US" altLang="zh-TW" sz="3200" b="1" dirty="0" err="1" smtClean="0">
                <a:latin typeface="Times New Roman" charset="0"/>
                <a:ea typeface="Times New Roman" charset="0"/>
                <a:cs typeface="Times New Roman" charset="0"/>
              </a:rPr>
              <a:t>Friis</a:t>
            </a:r>
            <a:r>
              <a:rPr lang="en-US" altLang="zh-TW" sz="3200" b="1" dirty="0" smtClean="0">
                <a:latin typeface="Times New Roman" charset="0"/>
                <a:ea typeface="Times New Roman" charset="0"/>
                <a:cs typeface="Times New Roman" charset="0"/>
              </a:rPr>
              <a:t> Transmission Equation</a:t>
            </a:r>
          </a:p>
          <a:p>
            <a:pPr>
              <a:lnSpc>
                <a:spcPct val="150000"/>
              </a:lnSpc>
            </a:pPr>
            <a:r>
              <a:rPr lang="en-US" altLang="zh-TW" sz="3200" b="1" dirty="0" smtClean="0">
                <a:latin typeface="Times New Roman" charset="0"/>
                <a:ea typeface="Times New Roman" charset="0"/>
                <a:cs typeface="Times New Roman" charset="0"/>
              </a:rPr>
              <a:t>RFID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5" name="矩形 4"/>
          <p:cNvSpPr/>
          <p:nvPr/>
        </p:nvSpPr>
        <p:spPr>
          <a:xfrm>
            <a:off x="0" y="-148281"/>
            <a:ext cx="12282616" cy="7364627"/>
          </a:xfrm>
          <a:prstGeom prst="rect">
            <a:avLst/>
          </a:prstGeom>
          <a:solidFill>
            <a:schemeClr val="tx1">
              <a:lumMod val="65000"/>
              <a:lumOff val="35000"/>
              <a:alpha val="8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內容版面配置區 2"/>
          <p:cNvSpPr txBox="1">
            <a:spLocks/>
          </p:cNvSpPr>
          <p:nvPr/>
        </p:nvSpPr>
        <p:spPr>
          <a:xfrm>
            <a:off x="335362" y="3159486"/>
            <a:ext cx="11521280" cy="4610906"/>
          </a:xfrm>
          <a:prstGeom prst="rect">
            <a:avLst/>
          </a:prstGeom>
        </p:spPr>
        <p:txBody>
          <a:bodyPr/>
          <a:lstStyle>
            <a:lvl1pPr marL="403225" indent="-392113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1pPr>
            <a:lvl2pPr marL="808038" indent="-404813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2pPr>
            <a:lvl3pPr marL="1157288" indent="-34925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3pPr>
            <a:lvl4pPr marL="1516063" indent="-358775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4pPr>
            <a:lvl5pPr marL="1876425" indent="-360363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TW" sz="3200" b="1" dirty="0" smtClean="0">
                <a:solidFill>
                  <a:srgbClr val="FFFF00"/>
                </a:solidFill>
                <a:latin typeface="Times New Roman" charset="0"/>
                <a:ea typeface="Times New Roman" charset="0"/>
                <a:cs typeface="Times New Roman" charset="0"/>
              </a:rPr>
              <a:t>RFID</a:t>
            </a:r>
          </a:p>
        </p:txBody>
      </p:sp>
    </p:spTree>
    <p:extLst>
      <p:ext uri="{BB962C8B-B14F-4D97-AF65-F5344CB8AC3E}">
        <p14:creationId xmlns:p14="http://schemas.microsoft.com/office/powerpoint/2010/main" val="568981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t>34</a:t>
            </a:fld>
            <a:endParaRPr lang="en-US"/>
          </a:p>
        </p:txBody>
      </p:sp>
      <p:sp>
        <p:nvSpPr>
          <p:cNvPr id="3" name="矩形 2"/>
          <p:cNvSpPr/>
          <p:nvPr/>
        </p:nvSpPr>
        <p:spPr>
          <a:xfrm>
            <a:off x="0" y="-148281"/>
            <a:ext cx="12282616" cy="7364627"/>
          </a:xfrm>
          <a:prstGeom prst="rect">
            <a:avLst/>
          </a:prstGeom>
          <a:solidFill>
            <a:schemeClr val="tx1">
              <a:lumMod val="65000"/>
              <a:lumOff val="35000"/>
              <a:alpha val="8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6000" b="1" dirty="0" smtClean="0">
                <a:latin typeface="Times New Roman" charset="0"/>
                <a:ea typeface="Times New Roman" charset="0"/>
                <a:cs typeface="Times New Roman" charset="0"/>
              </a:rPr>
              <a:t>Basic Elements</a:t>
            </a:r>
            <a:endParaRPr lang="zh-TW" altLang="en-US" sz="60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7780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RFID Standard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35360" y="1700808"/>
            <a:ext cx="5653064" cy="4610906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dirty="0"/>
              <a:t>Bar code </a:t>
            </a:r>
            <a:endParaRPr lang="en-US" altLang="zh-TW" dirty="0" smtClean="0"/>
          </a:p>
          <a:p>
            <a:pPr lvl="1">
              <a:lnSpc>
                <a:spcPct val="150000"/>
              </a:lnSpc>
            </a:pPr>
            <a:r>
              <a:rPr lang="en-US" altLang="zh-TW" dirty="0" smtClean="0"/>
              <a:t>Traditional wireless </a:t>
            </a:r>
          </a:p>
          <a:p>
            <a:pPr marL="403225" lvl="1" indent="0">
              <a:buNone/>
            </a:pPr>
            <a:r>
              <a:rPr lang="en-US" altLang="zh-TW" dirty="0"/>
              <a:t>	</a:t>
            </a:r>
            <a:r>
              <a:rPr lang="en-US" altLang="zh-TW" dirty="0" smtClean="0"/>
              <a:t>identification</a:t>
            </a:r>
            <a:endParaRPr lang="en-US" altLang="zh-TW" dirty="0"/>
          </a:p>
          <a:p>
            <a:pPr lvl="1">
              <a:lnSpc>
                <a:spcPct val="150000"/>
              </a:lnSpc>
            </a:pPr>
            <a:r>
              <a:rPr lang="en-US" altLang="zh-TW" dirty="0" smtClean="0"/>
              <a:t>Defacement</a:t>
            </a:r>
          </a:p>
          <a:p>
            <a:pPr lvl="1">
              <a:lnSpc>
                <a:spcPct val="150000"/>
              </a:lnSpc>
            </a:pPr>
            <a:r>
              <a:rPr lang="en-US" altLang="zh-TW" dirty="0" smtClean="0">
                <a:solidFill>
                  <a:schemeClr val="accent1"/>
                </a:solidFill>
              </a:rPr>
              <a:t>Line of sight</a:t>
            </a:r>
          </a:p>
          <a:p>
            <a:pPr lvl="1">
              <a:lnSpc>
                <a:spcPct val="150000"/>
              </a:lnSpc>
            </a:pPr>
            <a:r>
              <a:rPr lang="en-US" altLang="zh-TW" dirty="0" smtClean="0">
                <a:solidFill>
                  <a:schemeClr val="accent1"/>
                </a:solidFill>
              </a:rPr>
              <a:t>Manual</a:t>
            </a:r>
            <a:r>
              <a:rPr lang="en-US" altLang="zh-TW" dirty="0">
                <a:solidFill>
                  <a:schemeClr val="accent1"/>
                </a:solidFill>
              </a:rPr>
              <a:t> </a:t>
            </a:r>
            <a:r>
              <a:rPr lang="en-US" altLang="zh-TW" dirty="0"/>
              <a:t>manipulation</a:t>
            </a:r>
            <a:endParaRPr lang="en-US" altLang="zh-TW" dirty="0" smtClean="0"/>
          </a:p>
          <a:p>
            <a:pPr lvl="1">
              <a:lnSpc>
                <a:spcPct val="150000"/>
              </a:lnSpc>
            </a:pPr>
            <a:r>
              <a:rPr lang="en-US" altLang="zh-TW" dirty="0" smtClean="0"/>
              <a:t>Read </a:t>
            </a:r>
            <a:r>
              <a:rPr lang="en-US" altLang="zh-TW" dirty="0" smtClean="0">
                <a:solidFill>
                  <a:schemeClr val="accent1"/>
                </a:solidFill>
              </a:rPr>
              <a:t>separately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5" name="內容版面配置區 2"/>
          <p:cNvSpPr txBox="1">
            <a:spLocks/>
          </p:cNvSpPr>
          <p:nvPr/>
        </p:nvSpPr>
        <p:spPr>
          <a:xfrm>
            <a:off x="5988424" y="1700808"/>
            <a:ext cx="5653064" cy="4610906"/>
          </a:xfrm>
          <a:prstGeom prst="rect">
            <a:avLst/>
          </a:prstGeom>
        </p:spPr>
        <p:txBody>
          <a:bodyPr/>
          <a:lstStyle>
            <a:lvl1pPr marL="403225" indent="-392113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1pPr>
            <a:lvl2pPr marL="808038" indent="-404813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2pPr>
            <a:lvl3pPr marL="1157288" indent="-34925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3pPr>
            <a:lvl4pPr marL="1516063" indent="-358775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4pPr>
            <a:lvl5pPr marL="1876425" indent="-360363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TW" dirty="0" smtClean="0">
                <a:solidFill>
                  <a:schemeClr val="accent1"/>
                </a:solidFill>
              </a:rPr>
              <a:t>R</a:t>
            </a:r>
            <a:r>
              <a:rPr lang="en-US" altLang="zh-TW" dirty="0" smtClean="0"/>
              <a:t>adio </a:t>
            </a:r>
            <a:r>
              <a:rPr lang="en-US" altLang="zh-TW" dirty="0" smtClean="0">
                <a:solidFill>
                  <a:schemeClr val="accent1"/>
                </a:solidFill>
              </a:rPr>
              <a:t>F</a:t>
            </a:r>
            <a:r>
              <a:rPr lang="en-US" altLang="zh-TW" dirty="0" smtClean="0"/>
              <a:t>requency </a:t>
            </a:r>
            <a:r>
              <a:rPr lang="en-US" altLang="zh-TW" dirty="0" err="1" smtClean="0">
                <a:solidFill>
                  <a:schemeClr val="accent1"/>
                </a:solidFill>
              </a:rPr>
              <a:t>ID</a:t>
            </a:r>
            <a:r>
              <a:rPr lang="en-US" altLang="zh-TW" dirty="0" err="1" smtClean="0"/>
              <a:t>entification</a:t>
            </a:r>
            <a:endParaRPr lang="en-US" altLang="zh-TW" dirty="0" smtClean="0"/>
          </a:p>
          <a:p>
            <a:pPr lvl="1">
              <a:lnSpc>
                <a:spcPct val="150000"/>
              </a:lnSpc>
            </a:pPr>
            <a:r>
              <a:rPr lang="en-US" altLang="zh-TW" dirty="0" smtClean="0"/>
              <a:t>Brand new wireless </a:t>
            </a:r>
          </a:p>
          <a:p>
            <a:pPr marL="403225" lvl="1" indent="0">
              <a:buNone/>
            </a:pPr>
            <a:r>
              <a:rPr lang="en-US" altLang="zh-TW" dirty="0"/>
              <a:t>	</a:t>
            </a:r>
            <a:r>
              <a:rPr lang="en-US" altLang="zh-TW" dirty="0" smtClean="0"/>
              <a:t>identification</a:t>
            </a:r>
          </a:p>
          <a:p>
            <a:pPr lvl="1">
              <a:lnSpc>
                <a:spcPct val="150000"/>
              </a:lnSpc>
            </a:pPr>
            <a:r>
              <a:rPr lang="en-US" altLang="zh-TW" dirty="0" smtClean="0"/>
              <a:t>RF based communication</a:t>
            </a:r>
          </a:p>
          <a:p>
            <a:pPr lvl="1">
              <a:lnSpc>
                <a:spcPct val="150000"/>
              </a:lnSpc>
            </a:pPr>
            <a:r>
              <a:rPr lang="en-US" altLang="zh-TW" dirty="0" smtClean="0">
                <a:solidFill>
                  <a:srgbClr val="FF0000"/>
                </a:solidFill>
              </a:rPr>
              <a:t>Non-line of sight</a:t>
            </a:r>
          </a:p>
          <a:p>
            <a:pPr lvl="1">
              <a:lnSpc>
                <a:spcPct val="150000"/>
              </a:lnSpc>
            </a:pPr>
            <a:r>
              <a:rPr lang="en-US" altLang="zh-TW" dirty="0" smtClean="0"/>
              <a:t>System based operation</a:t>
            </a:r>
          </a:p>
          <a:p>
            <a:pPr lvl="1">
              <a:lnSpc>
                <a:spcPct val="150000"/>
              </a:lnSpc>
            </a:pPr>
            <a:r>
              <a:rPr lang="en-US" altLang="zh-TW" dirty="0" smtClean="0"/>
              <a:t>Read </a:t>
            </a:r>
            <a:r>
              <a:rPr lang="en-US" altLang="zh-TW" dirty="0" smtClean="0">
                <a:solidFill>
                  <a:srgbClr val="FF0000"/>
                </a:solidFill>
              </a:rPr>
              <a:t>simultaneously</a:t>
            </a:r>
          </a:p>
        </p:txBody>
      </p:sp>
    </p:spTree>
    <p:extLst>
      <p:ext uri="{BB962C8B-B14F-4D97-AF65-F5344CB8AC3E}">
        <p14:creationId xmlns:p14="http://schemas.microsoft.com/office/powerpoint/2010/main" val="392856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RFID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eading Frequency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" name="內容版面配置區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82566660"/>
              </p:ext>
            </p:extLst>
          </p:nvPr>
        </p:nvGraphicFramePr>
        <p:xfrm>
          <a:off x="334963" y="1700212"/>
          <a:ext cx="11659815" cy="468111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319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319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319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3196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3196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10439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Frequency</a:t>
                      </a:r>
                      <a:endParaRPr kumimoji="0" lang="en-US" altLang="zh-TW" sz="24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Price range</a:t>
                      </a:r>
                      <a:endParaRPr kumimoji="0" lang="en-US" altLang="zh-TW" sz="24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Read Range</a:t>
                      </a:r>
                      <a:endParaRPr kumimoji="0" lang="en-US" altLang="zh-TW" sz="24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Limitations</a:t>
                      </a:r>
                      <a:endParaRPr kumimoji="0" lang="en-US" altLang="zh-TW" sz="24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Applications</a:t>
                      </a:r>
                      <a:endParaRPr kumimoji="0" lang="en-US" altLang="zh-TW" sz="24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92669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Low Frequency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125-134 kHz</a:t>
                      </a:r>
                      <a:endParaRPr kumimoji="0" lang="en-US" altLang="zh-TW" sz="2400" b="0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low</a:t>
                      </a:r>
                      <a:endParaRPr kumimoji="0" lang="en-US" altLang="zh-TW" sz="2400" b="0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Low ( &lt; 1 m.)</a:t>
                      </a:r>
                      <a:endParaRPr kumimoji="0" lang="en-US" altLang="zh-TW" sz="2400" b="0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noProof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Low reading speed</a:t>
                      </a:r>
                      <a:endParaRPr kumimoji="0" lang="en-US" altLang="zh-TW" sz="2400" b="0" i="0" u="none" strike="noStrike" cap="none" normalizeH="0" baseline="0" noProof="1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Animal tracking</a:t>
                      </a:r>
                      <a:endParaRPr kumimoji="0" lang="en-US" altLang="zh-TW" sz="2400" b="0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92669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High Frequency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13.56 Mhz</a:t>
                      </a:r>
                      <a:endParaRPr kumimoji="0" lang="en-US" altLang="zh-TW" sz="2400" b="0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Low to Middle</a:t>
                      </a:r>
                      <a:endParaRPr kumimoji="0" lang="en-US" altLang="zh-TW" sz="2400" b="0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Low ( &lt; 1.5 m)</a:t>
                      </a:r>
                      <a:endParaRPr kumimoji="0" lang="en-US" altLang="zh-TW" sz="2400" b="0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Problems with metal</a:t>
                      </a:r>
                      <a:endParaRPr kumimoji="0" lang="en-US" altLang="zh-TW" sz="2400" b="0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Library, 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access control</a:t>
                      </a:r>
                      <a:endParaRPr kumimoji="0" lang="en-US" altLang="zh-TW" sz="2400" b="0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92669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noProof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Ultra-high Freq.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860-930 MHz</a:t>
                      </a:r>
                      <a:endParaRPr kumimoji="0" lang="en-US" altLang="zh-TW" sz="2400" b="0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Middle to High</a:t>
                      </a:r>
                      <a:endParaRPr kumimoji="0" lang="en-US" altLang="zh-TW" sz="2400" b="0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High ( &gt; 10 m)</a:t>
                      </a:r>
                      <a:endParaRPr kumimoji="0" lang="en-US" altLang="zh-TW" sz="2400" b="0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Interference problems</a:t>
                      </a:r>
                      <a:endParaRPr kumimoji="0" lang="en-US" altLang="zh-TW" sz="2400" b="0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Vehicle tracking</a:t>
                      </a:r>
                      <a:endParaRPr kumimoji="0" lang="en-US" altLang="zh-TW" sz="2400" b="0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92669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Microwave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2.4 GHz</a:t>
                      </a:r>
                      <a:endParaRPr kumimoji="0" lang="en-US" altLang="zh-TW" sz="2400" b="0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High</a:t>
                      </a:r>
                      <a:endParaRPr kumimoji="0" lang="en-US" altLang="zh-TW" sz="2400" b="0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High ( &gt; 50 m)</a:t>
                      </a:r>
                      <a:endParaRPr kumimoji="0" lang="en-US" altLang="zh-TW" sz="2400" b="0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noProof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Not widely deployed</a:t>
                      </a:r>
                      <a:endParaRPr kumimoji="0" lang="en-US" altLang="zh-TW" sz="2400" b="0" i="0" u="none" strike="noStrike" cap="none" normalizeH="0" baseline="0" noProof="1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Vehicle access control</a:t>
                      </a:r>
                      <a:endParaRPr kumimoji="0" lang="en-US" altLang="zh-TW" sz="2400" b="0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3" name="矩形 2"/>
          <p:cNvSpPr/>
          <p:nvPr/>
        </p:nvSpPr>
        <p:spPr>
          <a:xfrm>
            <a:off x="334963" y="4307305"/>
            <a:ext cx="11659815" cy="1179095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41997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RFID Reading Frequency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37</a:t>
            </a:fld>
            <a:endParaRPr lang="en-US"/>
          </a:p>
        </p:txBody>
      </p:sp>
      <p:grpSp>
        <p:nvGrpSpPr>
          <p:cNvPr id="64" name="Group 2"/>
          <p:cNvGrpSpPr>
            <a:grpSpLocks/>
          </p:cNvGrpSpPr>
          <p:nvPr/>
        </p:nvGrpSpPr>
        <p:grpSpPr bwMode="auto">
          <a:xfrm>
            <a:off x="303028" y="1457401"/>
            <a:ext cx="11912967" cy="5346278"/>
            <a:chOff x="582" y="776"/>
            <a:chExt cx="4790" cy="3166"/>
          </a:xfrm>
        </p:grpSpPr>
        <p:sp>
          <p:nvSpPr>
            <p:cNvPr id="65" name="Text Box 3"/>
            <p:cNvSpPr txBox="1">
              <a:spLocks noChangeArrowheads="1"/>
            </p:cNvSpPr>
            <p:nvPr/>
          </p:nvSpPr>
          <p:spPr bwMode="auto">
            <a:xfrm>
              <a:off x="4915" y="2346"/>
              <a:ext cx="457" cy="3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800" dirty="0">
                  <a:latin typeface="Times New Roman" charset="0"/>
                </a:rPr>
                <a:t>MHz</a:t>
              </a:r>
              <a:endParaRPr lang="en-US" altLang="zh-TW" sz="2400" dirty="0">
                <a:latin typeface="Times New Roman" charset="0"/>
              </a:endParaRPr>
            </a:p>
          </p:txBody>
        </p:sp>
        <p:grpSp>
          <p:nvGrpSpPr>
            <p:cNvPr id="66" name="Group 4"/>
            <p:cNvGrpSpPr>
              <a:grpSpLocks/>
            </p:cNvGrpSpPr>
            <p:nvPr/>
          </p:nvGrpSpPr>
          <p:grpSpPr bwMode="auto">
            <a:xfrm>
              <a:off x="582" y="776"/>
              <a:ext cx="4506" cy="3166"/>
              <a:chOff x="631" y="776"/>
              <a:chExt cx="4881" cy="3166"/>
            </a:xfrm>
          </p:grpSpPr>
          <p:sp>
            <p:nvSpPr>
              <p:cNvPr id="67" name="Line 5"/>
              <p:cNvSpPr>
                <a:spLocks noChangeShapeType="1"/>
              </p:cNvSpPr>
              <p:nvPr/>
            </p:nvSpPr>
            <p:spPr bwMode="auto">
              <a:xfrm>
                <a:off x="3216" y="776"/>
                <a:ext cx="1" cy="193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68" name="Line 6"/>
              <p:cNvSpPr>
                <a:spLocks noChangeShapeType="1"/>
              </p:cNvSpPr>
              <p:nvPr/>
            </p:nvSpPr>
            <p:spPr bwMode="auto">
              <a:xfrm flipV="1">
                <a:off x="1533" y="842"/>
                <a:ext cx="0" cy="177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grpSp>
            <p:nvGrpSpPr>
              <p:cNvPr id="69" name="Group 7"/>
              <p:cNvGrpSpPr>
                <a:grpSpLocks/>
              </p:cNvGrpSpPr>
              <p:nvPr/>
            </p:nvGrpSpPr>
            <p:grpSpPr bwMode="auto">
              <a:xfrm>
                <a:off x="631" y="1034"/>
                <a:ext cx="4881" cy="2908"/>
                <a:chOff x="631" y="1034"/>
                <a:chExt cx="4881" cy="2908"/>
              </a:xfrm>
            </p:grpSpPr>
            <p:grpSp>
              <p:nvGrpSpPr>
                <p:cNvPr id="70" name="Group 8"/>
                <p:cNvGrpSpPr>
                  <a:grpSpLocks/>
                </p:cNvGrpSpPr>
                <p:nvPr/>
              </p:nvGrpSpPr>
              <p:grpSpPr bwMode="auto">
                <a:xfrm>
                  <a:off x="1536" y="1116"/>
                  <a:ext cx="1703" cy="276"/>
                  <a:chOff x="1476" y="819"/>
                  <a:chExt cx="1719" cy="276"/>
                </a:xfrm>
              </p:grpSpPr>
              <p:sp>
                <p:nvSpPr>
                  <p:cNvPr id="120" name="Line 9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476" y="970"/>
                    <a:ext cx="230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 type="triangle" w="med" len="med"/>
                  </a:ln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TW" altLang="en-US"/>
                  </a:p>
                </p:txBody>
              </p:sp>
              <p:sp>
                <p:nvSpPr>
                  <p:cNvPr id="121" name="Line 10"/>
                  <p:cNvSpPr>
                    <a:spLocks noChangeShapeType="1"/>
                  </p:cNvSpPr>
                  <p:nvPr/>
                </p:nvSpPr>
                <p:spPr bwMode="auto">
                  <a:xfrm>
                    <a:off x="2907" y="970"/>
                    <a:ext cx="288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 type="triangle" w="med" len="med"/>
                  </a:ln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TW" altLang="en-US"/>
                  </a:p>
                </p:txBody>
              </p:sp>
              <p:sp>
                <p:nvSpPr>
                  <p:cNvPr id="122" name="Text Box 11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632" y="819"/>
                    <a:ext cx="1390" cy="276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p:spPr>
                <p:txBody>
                  <a:bodyPr anchor="ctr"/>
                  <a:lstStyle/>
                  <a:p>
                    <a:pPr algn="ctr"/>
                    <a:r>
                      <a:rPr lang="en-US" altLang="zh-TW" sz="2800" dirty="0">
                        <a:latin typeface="標楷體" charset="-120"/>
                        <a:ea typeface="標楷體" charset="-120"/>
                      </a:rPr>
                      <a:t>FCC</a:t>
                    </a:r>
                    <a:r>
                      <a:rPr lang="zh-TW" altLang="en-US" sz="2800" dirty="0">
                        <a:latin typeface="標楷體" charset="-120"/>
                        <a:ea typeface="標楷體" charset="-120"/>
                      </a:rPr>
                      <a:t>開放</a:t>
                    </a:r>
                    <a:r>
                      <a:rPr lang="en-US" altLang="zh-TW" sz="2800" dirty="0">
                        <a:latin typeface="標楷體" charset="-120"/>
                        <a:ea typeface="標楷體" charset="-120"/>
                      </a:rPr>
                      <a:t>RFID</a:t>
                    </a:r>
                    <a:r>
                      <a:rPr lang="zh-TW" altLang="en-US" sz="2800" dirty="0">
                        <a:latin typeface="標楷體" charset="-120"/>
                        <a:ea typeface="標楷體" charset="-120"/>
                      </a:rPr>
                      <a:t>頻段</a:t>
                    </a:r>
                    <a:endParaRPr lang="zh-TW" altLang="en-US" sz="4400" dirty="0">
                      <a:latin typeface="標楷體" charset="-120"/>
                      <a:ea typeface="標楷體" charset="-120"/>
                    </a:endParaRPr>
                  </a:p>
                </p:txBody>
              </p:sp>
            </p:grpSp>
            <p:sp>
              <p:nvSpPr>
                <p:cNvPr id="71" name="Rectangle 12"/>
                <p:cNvSpPr>
                  <a:spLocks noChangeArrowheads="1"/>
                </p:cNvSpPr>
                <p:nvPr/>
              </p:nvSpPr>
              <p:spPr bwMode="auto">
                <a:xfrm>
                  <a:off x="918" y="1833"/>
                  <a:ext cx="341" cy="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eaLnBrk="0" hangingPunct="0"/>
                  <a:endParaRPr lang="zh-TW" altLang="zh-TW" sz="2400">
                    <a:latin typeface="Times New Roman" charset="0"/>
                    <a:ea typeface="標楷體" charset="-120"/>
                  </a:endParaRPr>
                </a:p>
              </p:txBody>
            </p:sp>
            <p:sp>
              <p:nvSpPr>
                <p:cNvPr id="72" name="Rectangle 13"/>
                <p:cNvSpPr>
                  <a:spLocks noChangeArrowheads="1"/>
                </p:cNvSpPr>
                <p:nvPr/>
              </p:nvSpPr>
              <p:spPr bwMode="auto">
                <a:xfrm>
                  <a:off x="1247" y="1833"/>
                  <a:ext cx="984" cy="795"/>
                </a:xfrm>
                <a:prstGeom prst="rect">
                  <a:avLst/>
                </a:prstGeom>
                <a:solidFill>
                  <a:srgbClr val="D4FF9F"/>
                </a:solidFill>
                <a:ln w="9525">
                  <a:solidFill>
                    <a:srgbClr val="FFFF00"/>
                  </a:solidFill>
                  <a:miter lim="800000"/>
                  <a:headEnd/>
                  <a:tailEnd/>
                </a:ln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p:spPr>
              <p:txBody>
                <a:bodyPr anchor="ctr"/>
                <a:lstStyle/>
                <a:p>
                  <a:pPr algn="ctr"/>
                  <a:r>
                    <a:rPr lang="zh-TW" altLang="en-US" sz="2600" dirty="0">
                      <a:latin typeface="標楷體" charset="-120"/>
                      <a:ea typeface="標楷體" charset="-120"/>
                    </a:rPr>
                    <a:t>中華</a:t>
                  </a:r>
                  <a:r>
                    <a:rPr lang="zh-TW" altLang="en-US" sz="2600" dirty="0" smtClean="0">
                      <a:latin typeface="標楷體" charset="-120"/>
                      <a:ea typeface="標楷體" charset="-120"/>
                    </a:rPr>
                    <a:t>電信</a:t>
                  </a:r>
                  <a:endParaRPr lang="en-US" altLang="zh-TW" sz="2600" dirty="0">
                    <a:latin typeface="標楷體" charset="-120"/>
                    <a:ea typeface="標楷體" charset="-120"/>
                  </a:endParaRPr>
                </a:p>
                <a:p>
                  <a:pPr algn="ctr"/>
                  <a:r>
                    <a:rPr lang="en-US" altLang="zh-TW" sz="2600" dirty="0" smtClean="0">
                      <a:latin typeface="標楷體" charset="-120"/>
                      <a:ea typeface="標楷體" charset="-120"/>
                    </a:rPr>
                    <a:t>Up link</a:t>
                  </a:r>
                  <a:endParaRPr lang="zh-TW" altLang="en-US" sz="2600" dirty="0">
                    <a:latin typeface="標楷體" charset="-120"/>
                    <a:ea typeface="標楷體" charset="-120"/>
                  </a:endParaRPr>
                </a:p>
              </p:txBody>
            </p:sp>
            <p:sp>
              <p:nvSpPr>
                <p:cNvPr id="73" name="Rectangle 14"/>
                <p:cNvSpPr>
                  <a:spLocks noChangeArrowheads="1"/>
                </p:cNvSpPr>
                <p:nvPr/>
              </p:nvSpPr>
              <p:spPr bwMode="auto">
                <a:xfrm>
                  <a:off x="3871" y="1833"/>
                  <a:ext cx="1030" cy="800"/>
                </a:xfrm>
                <a:prstGeom prst="rect">
                  <a:avLst/>
                </a:prstGeom>
                <a:solidFill>
                  <a:srgbClr val="D4FF9F"/>
                </a:solidFill>
                <a:ln>
                  <a:noFill/>
                </a:ln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r>
                    <a:rPr lang="zh-TW" altLang="en-US" sz="2600" dirty="0">
                      <a:latin typeface="標楷體" charset="-120"/>
                      <a:ea typeface="標楷體" charset="-120"/>
                    </a:rPr>
                    <a:t>中華電信</a:t>
                  </a:r>
                </a:p>
                <a:p>
                  <a:pPr algn="ctr"/>
                  <a:r>
                    <a:rPr lang="en-US" altLang="zh-TW" sz="2600" dirty="0" smtClean="0">
                      <a:latin typeface="標楷體" charset="-120"/>
                      <a:ea typeface="標楷體" charset="-120"/>
                    </a:rPr>
                    <a:t>Down link</a:t>
                  </a:r>
                  <a:r>
                    <a:rPr lang="en-US" altLang="zh-TW" sz="2600" dirty="0" smtClean="0">
                      <a:latin typeface="Times New Roman" charset="0"/>
                    </a:rPr>
                    <a:t> </a:t>
                  </a:r>
                  <a:endParaRPr lang="en-US" altLang="zh-TW" sz="2600" dirty="0">
                    <a:latin typeface="Times New Roman" charset="0"/>
                  </a:endParaRPr>
                </a:p>
              </p:txBody>
            </p:sp>
            <p:sp>
              <p:nvSpPr>
                <p:cNvPr id="74" name="Rectangle 15"/>
                <p:cNvSpPr>
                  <a:spLocks noChangeArrowheads="1"/>
                </p:cNvSpPr>
                <p:nvPr/>
              </p:nvSpPr>
              <p:spPr bwMode="auto">
                <a:xfrm>
                  <a:off x="2813" y="1833"/>
                  <a:ext cx="412" cy="799"/>
                </a:xfrm>
                <a:prstGeom prst="rect">
                  <a:avLst/>
                </a:prstGeom>
                <a:solidFill>
                  <a:srgbClr val="F220ED"/>
                </a:solidFill>
                <a:ln>
                  <a:noFill/>
                </a:ln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FF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r>
                    <a:rPr lang="en-US" altLang="zh-TW" sz="2400" dirty="0" smtClean="0">
                      <a:solidFill>
                        <a:schemeClr val="bg1"/>
                      </a:solidFill>
                      <a:latin typeface="Times New Roman" charset="0"/>
                    </a:rPr>
                    <a:t>RFID</a:t>
                  </a:r>
                  <a:endParaRPr lang="en-US" altLang="zh-TW" sz="2400" dirty="0">
                    <a:latin typeface="Times New Roman" charset="0"/>
                  </a:endParaRPr>
                </a:p>
              </p:txBody>
            </p:sp>
            <p:grpSp>
              <p:nvGrpSpPr>
                <p:cNvPr id="75" name="Group 16"/>
                <p:cNvGrpSpPr>
                  <a:grpSpLocks/>
                </p:cNvGrpSpPr>
                <p:nvPr/>
              </p:nvGrpSpPr>
              <p:grpSpPr bwMode="auto">
                <a:xfrm>
                  <a:off x="2395" y="2633"/>
                  <a:ext cx="343" cy="720"/>
                  <a:chOff x="6240" y="3597"/>
                  <a:chExt cx="720" cy="1080"/>
                </a:xfrm>
              </p:grpSpPr>
              <p:sp>
                <p:nvSpPr>
                  <p:cNvPr id="118" name="Line 17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6600" y="3597"/>
                    <a:ext cx="0" cy="54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 type="triangl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TW" altLang="en-US"/>
                  </a:p>
                </p:txBody>
              </p:sp>
              <p:sp>
                <p:nvSpPr>
                  <p:cNvPr id="119" name="Text Box 1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6240" y="4137"/>
                    <a:ext cx="720" cy="54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/>
                    <a:r>
                      <a:rPr lang="en-US" altLang="zh-TW" sz="2600" dirty="0" smtClean="0">
                        <a:latin typeface="Times New Roman" charset="0"/>
                      </a:rPr>
                      <a:t>915</a:t>
                    </a:r>
                    <a:endParaRPr lang="en-US" altLang="zh-TW" sz="2600" dirty="0">
                      <a:latin typeface="Times New Roman" charset="0"/>
                    </a:endParaRPr>
                  </a:p>
                </p:txBody>
              </p:sp>
            </p:grpSp>
            <p:grpSp>
              <p:nvGrpSpPr>
                <p:cNvPr id="76" name="Group 19"/>
                <p:cNvGrpSpPr>
                  <a:grpSpLocks/>
                </p:cNvGrpSpPr>
                <p:nvPr/>
              </p:nvGrpSpPr>
              <p:grpSpPr bwMode="auto">
                <a:xfrm>
                  <a:off x="3054" y="2616"/>
                  <a:ext cx="343" cy="719"/>
                  <a:chOff x="6240" y="3597"/>
                  <a:chExt cx="720" cy="1080"/>
                </a:xfrm>
              </p:grpSpPr>
              <p:sp>
                <p:nvSpPr>
                  <p:cNvPr id="116" name="Line 20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6600" y="3597"/>
                    <a:ext cx="0" cy="54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 type="triangl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TW" altLang="en-US"/>
                  </a:p>
                </p:txBody>
              </p:sp>
              <p:sp>
                <p:nvSpPr>
                  <p:cNvPr id="117" name="Text Box 21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6240" y="4137"/>
                    <a:ext cx="720" cy="54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/>
                    <a:r>
                      <a:rPr lang="en-US" altLang="zh-TW" sz="2600" dirty="0">
                        <a:latin typeface="Times New Roman" charset="0"/>
                      </a:rPr>
                      <a:t>928</a:t>
                    </a:r>
                  </a:p>
                  <a:p>
                    <a:endParaRPr lang="en-US" altLang="zh-TW" sz="2400" dirty="0">
                      <a:latin typeface="Times New Roman" charset="0"/>
                    </a:endParaRPr>
                  </a:p>
                </p:txBody>
              </p:sp>
            </p:grpSp>
            <p:grpSp>
              <p:nvGrpSpPr>
                <p:cNvPr id="77" name="Group 22"/>
                <p:cNvGrpSpPr>
                  <a:grpSpLocks/>
                </p:cNvGrpSpPr>
                <p:nvPr/>
              </p:nvGrpSpPr>
              <p:grpSpPr bwMode="auto">
                <a:xfrm>
                  <a:off x="2644" y="2624"/>
                  <a:ext cx="343" cy="719"/>
                  <a:chOff x="6240" y="3597"/>
                  <a:chExt cx="720" cy="1080"/>
                </a:xfrm>
              </p:grpSpPr>
              <p:sp>
                <p:nvSpPr>
                  <p:cNvPr id="114" name="Line 23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6600" y="3597"/>
                    <a:ext cx="0" cy="54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 type="triangl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TW" altLang="en-US"/>
                  </a:p>
                </p:txBody>
              </p:sp>
              <p:sp>
                <p:nvSpPr>
                  <p:cNvPr id="115" name="Text Box 24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6240" y="4137"/>
                    <a:ext cx="720" cy="54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/>
                    <a:r>
                      <a:rPr lang="en-US" altLang="zh-TW" sz="2600" dirty="0">
                        <a:latin typeface="Times New Roman" charset="0"/>
                      </a:rPr>
                      <a:t>922</a:t>
                    </a:r>
                  </a:p>
                  <a:p>
                    <a:endParaRPr lang="en-US" altLang="zh-TW" sz="2400" dirty="0">
                      <a:latin typeface="Times New Roman" charset="0"/>
                    </a:endParaRPr>
                  </a:p>
                </p:txBody>
              </p:sp>
            </p:grpSp>
            <p:grpSp>
              <p:nvGrpSpPr>
                <p:cNvPr id="78" name="Group 25"/>
                <p:cNvGrpSpPr>
                  <a:grpSpLocks/>
                </p:cNvGrpSpPr>
                <p:nvPr/>
              </p:nvGrpSpPr>
              <p:grpSpPr bwMode="auto">
                <a:xfrm>
                  <a:off x="2066" y="2633"/>
                  <a:ext cx="344" cy="720"/>
                  <a:chOff x="6240" y="3597"/>
                  <a:chExt cx="720" cy="1080"/>
                </a:xfrm>
              </p:grpSpPr>
              <p:sp>
                <p:nvSpPr>
                  <p:cNvPr id="112" name="Line 26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6600" y="3597"/>
                    <a:ext cx="0" cy="54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 type="triangl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TW" altLang="en-US"/>
                  </a:p>
                </p:txBody>
              </p:sp>
              <p:sp>
                <p:nvSpPr>
                  <p:cNvPr id="113" name="Text Box 27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6240" y="4137"/>
                    <a:ext cx="720" cy="54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/>
                    <a:r>
                      <a:rPr lang="en-US" altLang="zh-TW" sz="2600" dirty="0">
                        <a:latin typeface="Times New Roman" charset="0"/>
                      </a:rPr>
                      <a:t>910</a:t>
                    </a:r>
                  </a:p>
                  <a:p>
                    <a:endParaRPr lang="en-US" altLang="zh-TW" sz="2400" dirty="0">
                      <a:latin typeface="Times New Roman" charset="0"/>
                    </a:endParaRPr>
                  </a:p>
                </p:txBody>
              </p:sp>
            </p:grpSp>
            <p:grpSp>
              <p:nvGrpSpPr>
                <p:cNvPr id="79" name="Group 28"/>
                <p:cNvGrpSpPr>
                  <a:grpSpLocks/>
                </p:cNvGrpSpPr>
                <p:nvPr/>
              </p:nvGrpSpPr>
              <p:grpSpPr bwMode="auto">
                <a:xfrm>
                  <a:off x="1066" y="2633"/>
                  <a:ext cx="345" cy="720"/>
                  <a:chOff x="6240" y="3597"/>
                  <a:chExt cx="720" cy="1080"/>
                </a:xfrm>
              </p:grpSpPr>
              <p:sp>
                <p:nvSpPr>
                  <p:cNvPr id="110" name="Line 29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6600" y="3597"/>
                    <a:ext cx="0" cy="540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/>
                    <a:tailEnd type="triangl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TW" altLang="en-US"/>
                  </a:p>
                </p:txBody>
              </p:sp>
              <p:sp>
                <p:nvSpPr>
                  <p:cNvPr id="111" name="Text Box 3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6240" y="4137"/>
                    <a:ext cx="720" cy="54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/>
                    <a:r>
                      <a:rPr lang="en-US" altLang="zh-TW" sz="2600" dirty="0">
                        <a:latin typeface="Times New Roman" charset="0"/>
                      </a:rPr>
                      <a:t>895</a:t>
                    </a:r>
                  </a:p>
                  <a:p>
                    <a:endParaRPr lang="en-US" altLang="zh-TW" sz="2400" dirty="0">
                      <a:latin typeface="Times New Roman" charset="0"/>
                    </a:endParaRPr>
                  </a:p>
                </p:txBody>
              </p:sp>
            </p:grpSp>
            <p:sp>
              <p:nvSpPr>
                <p:cNvPr id="80" name="Rectangle 31"/>
                <p:cNvSpPr>
                  <a:spLocks noChangeArrowheads="1"/>
                </p:cNvSpPr>
                <p:nvPr/>
              </p:nvSpPr>
              <p:spPr bwMode="auto">
                <a:xfrm>
                  <a:off x="3653" y="1833"/>
                  <a:ext cx="218" cy="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TW" altLang="zh-TW" sz="800">
                    <a:latin typeface="Times New Roman" charset="0"/>
                  </a:endParaRPr>
                </a:p>
              </p:txBody>
            </p:sp>
            <p:grpSp>
              <p:nvGrpSpPr>
                <p:cNvPr id="81" name="Group 32"/>
                <p:cNvGrpSpPr>
                  <a:grpSpLocks/>
                </p:cNvGrpSpPr>
                <p:nvPr/>
              </p:nvGrpSpPr>
              <p:grpSpPr bwMode="auto">
                <a:xfrm>
                  <a:off x="3707" y="2633"/>
                  <a:ext cx="343" cy="720"/>
                  <a:chOff x="6240" y="3597"/>
                  <a:chExt cx="720" cy="1080"/>
                </a:xfrm>
              </p:grpSpPr>
              <p:sp>
                <p:nvSpPr>
                  <p:cNvPr id="108" name="Line 33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6600" y="3597"/>
                    <a:ext cx="0" cy="54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 type="triangl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TW" altLang="en-US"/>
                  </a:p>
                </p:txBody>
              </p:sp>
              <p:sp>
                <p:nvSpPr>
                  <p:cNvPr id="109" name="Text Box 34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6240" y="4137"/>
                    <a:ext cx="720" cy="54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/>
                    <a:r>
                      <a:rPr lang="en-US" altLang="zh-TW" sz="2600" dirty="0">
                        <a:latin typeface="Times New Roman" charset="0"/>
                      </a:rPr>
                      <a:t>940</a:t>
                    </a:r>
                  </a:p>
                  <a:p>
                    <a:endParaRPr lang="en-US" altLang="zh-TW" sz="2400" dirty="0">
                      <a:latin typeface="Times New Roman" charset="0"/>
                    </a:endParaRPr>
                  </a:p>
                </p:txBody>
              </p:sp>
            </p:grpSp>
            <p:grpSp>
              <p:nvGrpSpPr>
                <p:cNvPr id="82" name="Group 35"/>
                <p:cNvGrpSpPr>
                  <a:grpSpLocks/>
                </p:cNvGrpSpPr>
                <p:nvPr/>
              </p:nvGrpSpPr>
              <p:grpSpPr bwMode="auto">
                <a:xfrm>
                  <a:off x="4692" y="2633"/>
                  <a:ext cx="343" cy="720"/>
                  <a:chOff x="6240" y="3597"/>
                  <a:chExt cx="720" cy="1080"/>
                </a:xfrm>
              </p:grpSpPr>
              <p:sp>
                <p:nvSpPr>
                  <p:cNvPr id="106" name="Line 36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6600" y="3597"/>
                    <a:ext cx="0" cy="54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 type="triangl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TW" altLang="en-US"/>
                  </a:p>
                </p:txBody>
              </p:sp>
              <p:sp>
                <p:nvSpPr>
                  <p:cNvPr id="107" name="Text Box 37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6240" y="4137"/>
                    <a:ext cx="720" cy="54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/>
                    <a:r>
                      <a:rPr lang="en-US" altLang="zh-TW" sz="2600" dirty="0">
                        <a:latin typeface="Times New Roman" charset="0"/>
                      </a:rPr>
                      <a:t>955</a:t>
                    </a:r>
                  </a:p>
                  <a:p>
                    <a:endParaRPr lang="en-US" altLang="zh-TW" sz="2400" dirty="0">
                      <a:latin typeface="Times New Roman" charset="0"/>
                    </a:endParaRPr>
                  </a:p>
                </p:txBody>
              </p:sp>
            </p:grpSp>
            <p:grpSp>
              <p:nvGrpSpPr>
                <p:cNvPr id="83" name="Group 38"/>
                <p:cNvGrpSpPr>
                  <a:grpSpLocks/>
                </p:cNvGrpSpPr>
                <p:nvPr/>
              </p:nvGrpSpPr>
              <p:grpSpPr bwMode="auto">
                <a:xfrm>
                  <a:off x="4965" y="2633"/>
                  <a:ext cx="343" cy="720"/>
                  <a:chOff x="6240" y="3597"/>
                  <a:chExt cx="720" cy="1080"/>
                </a:xfrm>
              </p:grpSpPr>
              <p:sp>
                <p:nvSpPr>
                  <p:cNvPr id="104" name="Line 39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6600" y="3597"/>
                    <a:ext cx="0" cy="54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 type="triangl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TW" altLang="en-US"/>
                  </a:p>
                </p:txBody>
              </p:sp>
              <p:sp>
                <p:nvSpPr>
                  <p:cNvPr id="105" name="Text Box 4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6240" y="4137"/>
                    <a:ext cx="720" cy="54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/>
                    <a:r>
                      <a:rPr lang="en-US" altLang="zh-TW" sz="2600" dirty="0">
                        <a:latin typeface="Times New Roman" charset="0"/>
                      </a:rPr>
                      <a:t>960</a:t>
                    </a:r>
                  </a:p>
                  <a:p>
                    <a:endParaRPr lang="en-US" altLang="zh-TW" sz="2400" dirty="0">
                      <a:latin typeface="Times New Roman" charset="0"/>
                    </a:endParaRPr>
                  </a:p>
                </p:txBody>
              </p:sp>
            </p:grpSp>
            <p:grpSp>
              <p:nvGrpSpPr>
                <p:cNvPr id="84" name="Group 41"/>
                <p:cNvGrpSpPr>
                  <a:grpSpLocks/>
                </p:cNvGrpSpPr>
                <p:nvPr/>
              </p:nvGrpSpPr>
              <p:grpSpPr bwMode="auto">
                <a:xfrm>
                  <a:off x="1356" y="2633"/>
                  <a:ext cx="344" cy="720"/>
                  <a:chOff x="6240" y="3597"/>
                  <a:chExt cx="720" cy="1080"/>
                </a:xfrm>
              </p:grpSpPr>
              <p:sp>
                <p:nvSpPr>
                  <p:cNvPr id="102" name="Line 42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6600" y="3597"/>
                    <a:ext cx="0" cy="54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 type="triangl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TW" altLang="en-US"/>
                  </a:p>
                </p:txBody>
              </p:sp>
              <p:sp>
                <p:nvSpPr>
                  <p:cNvPr id="103" name="Text Box 4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6240" y="4137"/>
                    <a:ext cx="720" cy="54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/>
                    <a:r>
                      <a:rPr lang="en-US" altLang="zh-TW" sz="2600" dirty="0">
                        <a:latin typeface="Times New Roman" charset="0"/>
                      </a:rPr>
                      <a:t>902</a:t>
                    </a:r>
                  </a:p>
                  <a:p>
                    <a:endParaRPr lang="en-US" altLang="zh-TW" sz="2400" dirty="0">
                      <a:latin typeface="Times New Roman" charset="0"/>
                    </a:endParaRPr>
                  </a:p>
                </p:txBody>
              </p:sp>
            </p:grpSp>
            <p:sp>
              <p:nvSpPr>
                <p:cNvPr id="85" name="Rectangle 44"/>
                <p:cNvSpPr>
                  <a:spLocks noChangeArrowheads="1"/>
                </p:cNvSpPr>
                <p:nvPr/>
              </p:nvSpPr>
              <p:spPr bwMode="auto">
                <a:xfrm>
                  <a:off x="4855" y="1833"/>
                  <a:ext cx="309" cy="800"/>
                </a:xfrm>
                <a:prstGeom prst="rect">
                  <a:avLst/>
                </a:prstGeom>
                <a:solidFill>
                  <a:srgbClr val="99FFCC"/>
                </a:solidFill>
                <a:ln>
                  <a:noFill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algn="ctr"/>
                  <a:r>
                    <a:rPr lang="zh-TW" altLang="en-US" sz="2400" dirty="0">
                      <a:latin typeface="標楷體" charset="-120"/>
                      <a:ea typeface="標楷體" charset="-120"/>
                    </a:rPr>
                    <a:t>遠傳</a:t>
                  </a:r>
                </a:p>
                <a:p>
                  <a:pPr algn="ctr"/>
                  <a:r>
                    <a:rPr lang="en-US" altLang="zh-TW" sz="2400" dirty="0" smtClean="0">
                      <a:latin typeface="標楷體" charset="-120"/>
                      <a:ea typeface="標楷體" charset="-120"/>
                    </a:rPr>
                    <a:t>DL</a:t>
                  </a:r>
                  <a:endParaRPr lang="en-US" altLang="zh-TW" sz="2400" dirty="0">
                    <a:latin typeface="Times New Roman" charset="0"/>
                  </a:endParaRPr>
                </a:p>
              </p:txBody>
            </p:sp>
            <p:sp>
              <p:nvSpPr>
                <p:cNvPr id="86" name="Rectangle 45"/>
                <p:cNvSpPr>
                  <a:spLocks noChangeArrowheads="1"/>
                </p:cNvSpPr>
                <p:nvPr/>
              </p:nvSpPr>
              <p:spPr bwMode="auto">
                <a:xfrm>
                  <a:off x="2231" y="1833"/>
                  <a:ext cx="328" cy="800"/>
                </a:xfrm>
                <a:prstGeom prst="rect">
                  <a:avLst/>
                </a:prstGeom>
                <a:solidFill>
                  <a:srgbClr val="99FFCC"/>
                </a:solidFill>
                <a:ln>
                  <a:noFill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accent2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algn="ctr"/>
                  <a:r>
                    <a:rPr lang="zh-TW" altLang="en-US" sz="2800" dirty="0">
                      <a:latin typeface="標楷體" charset="-120"/>
                      <a:ea typeface="標楷體" charset="-120"/>
                    </a:rPr>
                    <a:t>遠</a:t>
                  </a:r>
                  <a:r>
                    <a:rPr lang="zh-TW" altLang="en-US" sz="2800" dirty="0" smtClean="0">
                      <a:latin typeface="標楷體" charset="-120"/>
                      <a:ea typeface="標楷體" charset="-120"/>
                    </a:rPr>
                    <a:t>傳</a:t>
                  </a:r>
                  <a:endParaRPr lang="en-US" altLang="zh-TW" sz="2800" dirty="0" smtClean="0">
                    <a:latin typeface="標楷體" charset="-120"/>
                    <a:ea typeface="標楷體" charset="-120"/>
                  </a:endParaRPr>
                </a:p>
                <a:p>
                  <a:pPr algn="ctr"/>
                  <a:r>
                    <a:rPr lang="en-US" altLang="zh-TW" sz="2800" dirty="0" smtClean="0">
                      <a:latin typeface="標楷體" charset="-120"/>
                      <a:ea typeface="標楷體" charset="-120"/>
                    </a:rPr>
                    <a:t>UP</a:t>
                  </a:r>
                  <a:endParaRPr lang="zh-TW" altLang="en-US" sz="2800" dirty="0">
                    <a:latin typeface="標楷體" charset="-120"/>
                    <a:ea typeface="標楷體" charset="-120"/>
                  </a:endParaRPr>
                </a:p>
              </p:txBody>
            </p:sp>
            <p:sp>
              <p:nvSpPr>
                <p:cNvPr id="87" name="Rectangle 46"/>
                <p:cNvSpPr>
                  <a:spLocks noChangeArrowheads="1"/>
                </p:cNvSpPr>
                <p:nvPr/>
              </p:nvSpPr>
              <p:spPr bwMode="auto">
                <a:xfrm>
                  <a:off x="3543" y="1833"/>
                  <a:ext cx="100" cy="800"/>
                </a:xfrm>
                <a:prstGeom prst="rect">
                  <a:avLst/>
                </a:prstGeom>
                <a:solidFill>
                  <a:srgbClr val="C5C5C5"/>
                </a:solidFill>
                <a:ln w="9525">
                  <a:solidFill>
                    <a:srgbClr val="C0C0C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TW" altLang="en-US"/>
                </a:p>
              </p:txBody>
            </p:sp>
            <p:sp>
              <p:nvSpPr>
                <p:cNvPr id="88" name="Rectangle 47"/>
                <p:cNvSpPr>
                  <a:spLocks noChangeArrowheads="1"/>
                </p:cNvSpPr>
                <p:nvPr/>
              </p:nvSpPr>
              <p:spPr bwMode="auto">
                <a:xfrm>
                  <a:off x="918" y="1833"/>
                  <a:ext cx="111" cy="800"/>
                </a:xfrm>
                <a:prstGeom prst="rect">
                  <a:avLst/>
                </a:prstGeom>
                <a:solidFill>
                  <a:srgbClr val="C5C5C5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TW" altLang="en-US"/>
                </a:p>
              </p:txBody>
            </p:sp>
            <p:grpSp>
              <p:nvGrpSpPr>
                <p:cNvPr id="89" name="Group 48"/>
                <p:cNvGrpSpPr>
                  <a:grpSpLocks/>
                </p:cNvGrpSpPr>
                <p:nvPr/>
              </p:nvGrpSpPr>
              <p:grpSpPr bwMode="auto">
                <a:xfrm>
                  <a:off x="631" y="2632"/>
                  <a:ext cx="573" cy="689"/>
                  <a:chOff x="5978" y="3597"/>
                  <a:chExt cx="1202" cy="1034"/>
                </a:xfrm>
              </p:grpSpPr>
              <p:sp>
                <p:nvSpPr>
                  <p:cNvPr id="100" name="Line 49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6600" y="3597"/>
                    <a:ext cx="0" cy="540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/>
                    <a:tailEnd type="triangl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TW" altLang="en-US"/>
                  </a:p>
                </p:txBody>
              </p:sp>
              <p:sp>
                <p:nvSpPr>
                  <p:cNvPr id="101" name="Text Box 5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978" y="4091"/>
                    <a:ext cx="1202" cy="54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/>
                    <a:r>
                      <a:rPr lang="en-US" altLang="zh-TW" sz="2600" dirty="0">
                        <a:latin typeface="Times New Roman" charset="0"/>
                      </a:rPr>
                      <a:t>891.4</a:t>
                    </a:r>
                  </a:p>
                  <a:p>
                    <a:endParaRPr lang="en-US" altLang="zh-TW" sz="2400" dirty="0">
                      <a:latin typeface="Times New Roman" charset="0"/>
                    </a:endParaRPr>
                  </a:p>
                </p:txBody>
              </p:sp>
            </p:grpSp>
            <p:grpSp>
              <p:nvGrpSpPr>
                <p:cNvPr id="90" name="Group 51"/>
                <p:cNvGrpSpPr>
                  <a:grpSpLocks/>
                </p:cNvGrpSpPr>
                <p:nvPr/>
              </p:nvGrpSpPr>
              <p:grpSpPr bwMode="auto">
                <a:xfrm>
                  <a:off x="3507" y="2637"/>
                  <a:ext cx="367" cy="1305"/>
                  <a:chOff x="3264" y="2496"/>
                  <a:chExt cx="323" cy="618"/>
                </a:xfrm>
              </p:grpSpPr>
              <p:sp>
                <p:nvSpPr>
                  <p:cNvPr id="98" name="Line 52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384" y="2496"/>
                    <a:ext cx="0" cy="432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 type="triangl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TW" altLang="en-US"/>
                  </a:p>
                </p:txBody>
              </p:sp>
              <p:sp>
                <p:nvSpPr>
                  <p:cNvPr id="99" name="Text Box 5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264" y="2976"/>
                    <a:ext cx="323" cy="138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square">
                    <a:spAutoFit/>
                  </a:bodyPr>
                  <a:lstStyle/>
                  <a:p>
                    <a:pPr>
                      <a:spcBef>
                        <a:spcPct val="50000"/>
                      </a:spcBef>
                    </a:pPr>
                    <a:r>
                      <a:rPr lang="en-US" altLang="zh-TW" sz="2600" dirty="0">
                        <a:latin typeface="Times New Roman" charset="0"/>
                      </a:rPr>
                      <a:t>937</a:t>
                    </a:r>
                  </a:p>
                </p:txBody>
              </p:sp>
            </p:grpSp>
            <p:grpSp>
              <p:nvGrpSpPr>
                <p:cNvPr id="91" name="Group 54"/>
                <p:cNvGrpSpPr>
                  <a:grpSpLocks/>
                </p:cNvGrpSpPr>
                <p:nvPr/>
              </p:nvGrpSpPr>
              <p:grpSpPr bwMode="auto">
                <a:xfrm>
                  <a:off x="891" y="2614"/>
                  <a:ext cx="462" cy="1155"/>
                  <a:chOff x="3264" y="2496"/>
                  <a:chExt cx="405" cy="549"/>
                </a:xfrm>
              </p:grpSpPr>
              <p:sp>
                <p:nvSpPr>
                  <p:cNvPr id="96" name="Line 55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384" y="2496"/>
                    <a:ext cx="0" cy="432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 type="triangl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TW" altLang="en-US"/>
                  </a:p>
                </p:txBody>
              </p:sp>
              <p:sp>
                <p:nvSpPr>
                  <p:cNvPr id="97" name="Text Box 56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264" y="2906"/>
                    <a:ext cx="405" cy="139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square">
                    <a:spAutoFit/>
                  </a:bodyPr>
                  <a:lstStyle/>
                  <a:p>
                    <a:pPr>
                      <a:spcBef>
                        <a:spcPct val="50000"/>
                      </a:spcBef>
                    </a:pPr>
                    <a:r>
                      <a:rPr lang="en-US" altLang="zh-TW" sz="2600" dirty="0">
                        <a:latin typeface="Times New Roman" charset="0"/>
                      </a:rPr>
                      <a:t>892</a:t>
                    </a:r>
                  </a:p>
                </p:txBody>
              </p:sp>
            </p:grpSp>
            <p:sp>
              <p:nvSpPr>
                <p:cNvPr id="92" name="Line 57"/>
                <p:cNvSpPr>
                  <a:spLocks noChangeShapeType="1"/>
                </p:cNvSpPr>
                <p:nvPr/>
              </p:nvSpPr>
              <p:spPr bwMode="auto">
                <a:xfrm>
                  <a:off x="645" y="2633"/>
                  <a:ext cx="4867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TW" altLang="en-US"/>
                </a:p>
              </p:txBody>
            </p:sp>
            <p:sp>
              <p:nvSpPr>
                <p:cNvPr id="93" name="Text Box 58"/>
                <p:cNvSpPr txBox="1">
                  <a:spLocks noChangeArrowheads="1"/>
                </p:cNvSpPr>
                <p:nvPr/>
              </p:nvSpPr>
              <p:spPr bwMode="auto">
                <a:xfrm>
                  <a:off x="3534" y="2133"/>
                  <a:ext cx="371" cy="29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eaLnBrk="0" hangingPunct="0"/>
                  <a:r>
                    <a:rPr lang="zh-TW" altLang="en-US" sz="2600" dirty="0">
                      <a:solidFill>
                        <a:srgbClr val="FF3300"/>
                      </a:solidFill>
                      <a:latin typeface="標楷體" charset="-120"/>
                      <a:ea typeface="標楷體" charset="-120"/>
                    </a:rPr>
                    <a:t>增頻</a:t>
                  </a:r>
                  <a:endParaRPr lang="zh-TW" altLang="en-US" sz="2600" dirty="0">
                    <a:latin typeface="標楷體" charset="-120"/>
                    <a:ea typeface="標楷體" charset="-120"/>
                  </a:endParaRPr>
                </a:p>
              </p:txBody>
            </p:sp>
            <p:sp>
              <p:nvSpPr>
                <p:cNvPr id="94" name="Text Box 59"/>
                <p:cNvSpPr txBox="1">
                  <a:spLocks noChangeArrowheads="1"/>
                </p:cNvSpPr>
                <p:nvPr/>
              </p:nvSpPr>
              <p:spPr bwMode="auto">
                <a:xfrm>
                  <a:off x="877" y="2083"/>
                  <a:ext cx="467" cy="29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square">
                  <a:spAutoFit/>
                </a:bodyPr>
                <a:lstStyle/>
                <a:p>
                  <a:pPr eaLnBrk="0" hangingPunct="0"/>
                  <a:r>
                    <a:rPr lang="zh-TW" altLang="en-US" sz="2600" dirty="0">
                      <a:solidFill>
                        <a:srgbClr val="FF3300"/>
                      </a:solidFill>
                      <a:latin typeface="標楷體" charset="-120"/>
                      <a:ea typeface="標楷體" charset="-120"/>
                    </a:rPr>
                    <a:t>增頻</a:t>
                  </a:r>
                  <a:endParaRPr lang="zh-TW" altLang="en-US" sz="2600" dirty="0">
                    <a:latin typeface="標楷體" charset="-120"/>
                    <a:ea typeface="標楷體" charset="-120"/>
                  </a:endParaRPr>
                </a:p>
              </p:txBody>
            </p:sp>
            <p:sp>
              <p:nvSpPr>
                <p:cNvPr id="95" name="AutoShape 60"/>
                <p:cNvSpPr>
                  <a:spLocks noChangeArrowheads="1"/>
                </p:cNvSpPr>
                <p:nvPr/>
              </p:nvSpPr>
              <p:spPr bwMode="auto">
                <a:xfrm>
                  <a:off x="3528" y="1034"/>
                  <a:ext cx="1164" cy="566"/>
                </a:xfrm>
                <a:prstGeom prst="wedgeRoundRectCallout">
                  <a:avLst>
                    <a:gd name="adj1" fmla="val -76013"/>
                    <a:gd name="adj2" fmla="val 97762"/>
                    <a:gd name="adj3" fmla="val 16667"/>
                  </a:avLst>
                </a:prstGeom>
                <a:solidFill>
                  <a:srgbClr val="FFD5FB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p:spPr>
              <p:txBody>
                <a:bodyPr wrap="none" anchor="ctr"/>
                <a:lstStyle/>
                <a:p>
                  <a:pPr algn="ctr" eaLnBrk="0" hangingPunct="0"/>
                  <a:r>
                    <a:rPr lang="zh-TW" altLang="en-US" sz="2800" dirty="0">
                      <a:latin typeface="標楷體" charset="-120"/>
                      <a:ea typeface="標楷體" charset="-120"/>
                    </a:rPr>
                    <a:t>國內</a:t>
                  </a:r>
                  <a:r>
                    <a:rPr lang="en-US" altLang="zh-TW" sz="2800" dirty="0">
                      <a:latin typeface="標楷體" charset="-120"/>
                      <a:ea typeface="標楷體" charset="-120"/>
                    </a:rPr>
                    <a:t>RFID</a:t>
                  </a:r>
                  <a:r>
                    <a:rPr lang="zh-TW" altLang="en-US" sz="2800" dirty="0">
                      <a:latin typeface="標楷體" charset="-120"/>
                      <a:ea typeface="標楷體" charset="-120"/>
                    </a:rPr>
                    <a:t>頻段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590897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RFID Setting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" name="內容版面配置區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74688209"/>
              </p:ext>
            </p:extLst>
          </p:nvPr>
        </p:nvGraphicFramePr>
        <p:xfrm>
          <a:off x="334963" y="1700213"/>
          <a:ext cx="11521677" cy="254905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405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405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405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6646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Tag Type</a:t>
                      </a:r>
                      <a:endParaRPr lang="zh-TW" altLang="en-US" sz="3200" b="1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Reading Distance</a:t>
                      </a:r>
                      <a:endParaRPr lang="zh-TW" altLang="en-US" sz="3200" b="1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Characteristic</a:t>
                      </a:r>
                      <a:r>
                        <a:rPr lang="zh-TW" altLang="en-US" sz="3200" b="1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endParaRPr lang="zh-TW" altLang="en-US" sz="3200" b="1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4129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Passive</a:t>
                      </a:r>
                      <a:endParaRPr lang="zh-TW" altLang="en-US" sz="3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&lt; 4m</a:t>
                      </a:r>
                      <a:endParaRPr lang="zh-TW" altLang="en-US" sz="3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Battery</a:t>
                      </a:r>
                      <a:r>
                        <a:rPr lang="en-US" altLang="zh-TW" sz="2600" baseline="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free</a:t>
                      </a:r>
                    </a:p>
                    <a:p>
                      <a:pPr algn="ctr"/>
                      <a:r>
                        <a:rPr lang="en-US" altLang="zh-TW" sz="2600" baseline="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Cheap</a:t>
                      </a:r>
                      <a:endParaRPr lang="zh-TW" altLang="en-US" sz="26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4129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Active</a:t>
                      </a:r>
                      <a:endParaRPr lang="zh-TW" altLang="en-US" sz="3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&gt; 100m</a:t>
                      </a:r>
                      <a:endParaRPr lang="zh-TW" altLang="en-US" sz="3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Battery loaded</a:t>
                      </a:r>
                    </a:p>
                    <a:p>
                      <a:pPr algn="ctr"/>
                      <a:r>
                        <a:rPr lang="en-US" altLang="zh-TW" sz="26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Expensive</a:t>
                      </a:r>
                      <a:endParaRPr lang="zh-TW" altLang="en-US" sz="26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38</a:t>
            </a:fld>
            <a:endParaRPr 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88" t="12473" r="13346" b="20075"/>
          <a:stretch/>
        </p:blipFill>
        <p:spPr>
          <a:xfrm>
            <a:off x="7792251" y="4523206"/>
            <a:ext cx="2248219" cy="2223247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52" b="41166"/>
          <a:stretch/>
        </p:blipFill>
        <p:spPr>
          <a:xfrm>
            <a:off x="553037" y="4492082"/>
            <a:ext cx="6636458" cy="127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988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RFID Setting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" name="內容版面配置區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15690325"/>
              </p:ext>
            </p:extLst>
          </p:nvPr>
        </p:nvGraphicFramePr>
        <p:xfrm>
          <a:off x="334963" y="1700213"/>
          <a:ext cx="11521677" cy="254905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405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405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405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6646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Tag Type</a:t>
                      </a:r>
                      <a:endParaRPr lang="zh-TW" altLang="en-US" sz="3200" b="1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Reading Distance</a:t>
                      </a:r>
                      <a:endParaRPr lang="zh-TW" altLang="en-US" sz="3200" b="1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Characteristic</a:t>
                      </a:r>
                      <a:r>
                        <a:rPr lang="zh-TW" altLang="en-US" sz="3200" b="1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endParaRPr lang="zh-TW" altLang="en-US" sz="3200" b="1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4129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Passive</a:t>
                      </a:r>
                      <a:endParaRPr lang="zh-TW" altLang="en-US" sz="3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&lt; 4m</a:t>
                      </a:r>
                      <a:endParaRPr lang="zh-TW" altLang="en-US" sz="3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Battery</a:t>
                      </a:r>
                      <a:r>
                        <a:rPr lang="en-US" altLang="zh-TW" sz="2600" baseline="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free</a:t>
                      </a:r>
                    </a:p>
                    <a:p>
                      <a:pPr algn="ctr"/>
                      <a:r>
                        <a:rPr lang="en-US" altLang="zh-TW" sz="2600" baseline="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Cheap</a:t>
                      </a:r>
                      <a:endParaRPr lang="zh-TW" altLang="en-US" sz="26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4129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Active</a:t>
                      </a:r>
                      <a:endParaRPr lang="zh-TW" altLang="en-US" sz="3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&gt; 100m</a:t>
                      </a:r>
                      <a:endParaRPr lang="zh-TW" altLang="en-US" sz="3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Battery loaded</a:t>
                      </a:r>
                    </a:p>
                    <a:p>
                      <a:pPr algn="ctr"/>
                      <a:r>
                        <a:rPr lang="en-US" altLang="zh-TW" sz="26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Expensive</a:t>
                      </a:r>
                      <a:endParaRPr lang="zh-TW" altLang="en-US" sz="26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39</a:t>
            </a:fld>
            <a:endParaRPr 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88" t="12473" r="13346" b="20075"/>
          <a:stretch/>
        </p:blipFill>
        <p:spPr>
          <a:xfrm>
            <a:off x="7792251" y="4523206"/>
            <a:ext cx="2248219" cy="2223247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52" b="41166"/>
          <a:stretch/>
        </p:blipFill>
        <p:spPr>
          <a:xfrm>
            <a:off x="553037" y="4492082"/>
            <a:ext cx="6636458" cy="127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260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Signal Representation</a:t>
            </a:r>
            <a:endParaRPr kumimoji="1"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sz="3600" dirty="0" smtClean="0">
                <a:latin typeface="Times New Roman" charset="0"/>
                <a:ea typeface="Times New Roman" charset="0"/>
                <a:cs typeface="Times New Roman" charset="0"/>
              </a:rPr>
              <a:t>General form</a:t>
            </a:r>
          </a:p>
          <a:p>
            <a:endParaRPr kumimoji="1" lang="en-US" altLang="zh-TW" sz="3600" dirty="0">
              <a:latin typeface="Times New Roman" charset="0"/>
              <a:ea typeface="Times New Roman" charset="0"/>
              <a:cs typeface="Times New Roman" charset="0"/>
            </a:endParaRPr>
          </a:p>
          <a:p>
            <a:endParaRPr kumimoji="1" lang="en-US" altLang="zh-TW" sz="3600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endParaRPr kumimoji="1" lang="en-US" altLang="zh-TW" sz="3600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endParaRPr kumimoji="1" lang="en-US" altLang="zh-TW" sz="3600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kumimoji="1" lang="en-US" altLang="zh-TW" sz="3600" dirty="0" smtClean="0">
                <a:latin typeface="Times New Roman" charset="0"/>
                <a:ea typeface="Times New Roman" charset="0"/>
                <a:cs typeface="Times New Roman" charset="0"/>
              </a:rPr>
              <a:t>Called the canonical representation of a </a:t>
            </a:r>
          </a:p>
          <a:p>
            <a:pPr marL="11112" indent="0">
              <a:buNone/>
            </a:pPr>
            <a:r>
              <a:rPr kumimoji="1" lang="en-US" altLang="zh-TW" sz="3600" dirty="0" smtClean="0">
                <a:latin typeface="Times New Roman" charset="0"/>
                <a:ea typeface="Times New Roman" charset="0"/>
                <a:cs typeface="Times New Roman" charset="0"/>
              </a:rPr>
              <a:t>    band-pass signal</a:t>
            </a:r>
            <a:endParaRPr kumimoji="1" lang="en-US" altLang="zh-TW" sz="36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5" name="TextBox 12"/>
          <p:cNvSpPr txBox="1"/>
          <p:nvPr/>
        </p:nvSpPr>
        <p:spPr>
          <a:xfrm>
            <a:off x="1643881" y="3353525"/>
            <a:ext cx="18325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chemeClr val="accent2"/>
                </a:solidFill>
                <a:latin typeface="Times New Roman" charset="0"/>
                <a:ea typeface="Times New Roman" charset="0"/>
                <a:cs typeface="Times New Roman" charset="0"/>
              </a:rPr>
              <a:t>amplitude </a:t>
            </a:r>
            <a:endParaRPr lang="en-US" sz="2200" b="1" dirty="0">
              <a:solidFill>
                <a:schemeClr val="accent2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6" name="TextBox 13"/>
          <p:cNvSpPr txBox="1"/>
          <p:nvPr/>
        </p:nvSpPr>
        <p:spPr>
          <a:xfrm>
            <a:off x="3928020" y="3353525"/>
            <a:ext cx="17138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chemeClr val="accent2"/>
                </a:solidFill>
                <a:latin typeface="Times New Roman" charset="0"/>
                <a:ea typeface="Times New Roman" charset="0"/>
                <a:cs typeface="Times New Roman" charset="0"/>
              </a:rPr>
              <a:t>frequency</a:t>
            </a:r>
            <a:endParaRPr lang="en-US" sz="2800" b="1" dirty="0">
              <a:solidFill>
                <a:schemeClr val="accent2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7" name="TextBox 14"/>
          <p:cNvSpPr txBox="1"/>
          <p:nvPr/>
        </p:nvSpPr>
        <p:spPr>
          <a:xfrm>
            <a:off x="7017508" y="3353525"/>
            <a:ext cx="10631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chemeClr val="accent2"/>
                </a:solidFill>
                <a:latin typeface="Times New Roman" charset="0"/>
                <a:ea typeface="Times New Roman" charset="0"/>
                <a:cs typeface="Times New Roman" charset="0"/>
              </a:rPr>
              <a:t>phase</a:t>
            </a:r>
            <a:endParaRPr lang="en-US" sz="2200" b="1" dirty="0">
              <a:solidFill>
                <a:schemeClr val="accent2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cxnSp>
        <p:nvCxnSpPr>
          <p:cNvPr id="8" name="Straight Arrow Connector 16"/>
          <p:cNvCxnSpPr>
            <a:stCxn id="5" idx="0"/>
          </p:cNvCxnSpPr>
          <p:nvPr/>
        </p:nvCxnSpPr>
        <p:spPr>
          <a:xfrm flipV="1">
            <a:off x="2560158" y="2862542"/>
            <a:ext cx="1367862" cy="490983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18"/>
          <p:cNvCxnSpPr>
            <a:stCxn id="6" idx="0"/>
          </p:cNvCxnSpPr>
          <p:nvPr/>
        </p:nvCxnSpPr>
        <p:spPr>
          <a:xfrm flipV="1">
            <a:off x="4784954" y="2969226"/>
            <a:ext cx="701446" cy="384299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21"/>
          <p:cNvCxnSpPr>
            <a:stCxn id="7" idx="0"/>
          </p:cNvCxnSpPr>
          <p:nvPr/>
        </p:nvCxnSpPr>
        <p:spPr>
          <a:xfrm flipH="1" flipV="1">
            <a:off x="6862021" y="2969226"/>
            <a:ext cx="687043" cy="384299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817" y="2486003"/>
            <a:ext cx="4576515" cy="400045"/>
          </a:xfrm>
          <a:prstGeom prst="rect">
            <a:avLst/>
          </a:prstGeom>
        </p:spPr>
      </p:pic>
      <p:cxnSp>
        <p:nvCxnSpPr>
          <p:cNvPr id="25" name="直線箭頭接點 24"/>
          <p:cNvCxnSpPr/>
          <p:nvPr/>
        </p:nvCxnSpPr>
        <p:spPr>
          <a:xfrm flipV="1">
            <a:off x="7549064" y="6232845"/>
            <a:ext cx="3889472" cy="78869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箭頭接點 25"/>
          <p:cNvCxnSpPr/>
          <p:nvPr/>
        </p:nvCxnSpPr>
        <p:spPr>
          <a:xfrm flipH="1" flipV="1">
            <a:off x="8373576" y="3511655"/>
            <a:ext cx="40225" cy="3222577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群組 35"/>
          <p:cNvGrpSpPr/>
          <p:nvPr/>
        </p:nvGrpSpPr>
        <p:grpSpPr>
          <a:xfrm>
            <a:off x="8395140" y="3925692"/>
            <a:ext cx="2989795" cy="2365651"/>
            <a:chOff x="8395140" y="3925692"/>
            <a:chExt cx="2989795" cy="2365651"/>
          </a:xfrm>
        </p:grpSpPr>
        <p:cxnSp>
          <p:nvCxnSpPr>
            <p:cNvPr id="29" name="直線箭頭接點 28"/>
            <p:cNvCxnSpPr/>
            <p:nvPr/>
          </p:nvCxnSpPr>
          <p:spPr>
            <a:xfrm flipV="1">
              <a:off x="8395140" y="4584615"/>
              <a:ext cx="2428370" cy="1706728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文字方塊 31"/>
            <p:cNvSpPr txBox="1"/>
            <p:nvPr/>
          </p:nvSpPr>
          <p:spPr>
            <a:xfrm>
              <a:off x="10597983" y="3925692"/>
              <a:ext cx="786952" cy="584775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/>
            <a:p>
              <a:r>
                <a:rPr kumimoji="1" lang="en-US" altLang="zh-TW" sz="3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s</a:t>
              </a:r>
              <a:r>
                <a:rPr kumimoji="1" lang="en-US" altLang="zh-TW" sz="3200" b="0" baseline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(t)</a:t>
              </a:r>
              <a:endParaRPr kumimoji="1" lang="zh-TW" altLang="en-US" sz="3200" b="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</p:grpSp>
      <p:sp>
        <p:nvSpPr>
          <p:cNvPr id="34" name="文字方塊 33"/>
          <p:cNvSpPr txBox="1"/>
          <p:nvPr/>
        </p:nvSpPr>
        <p:spPr>
          <a:xfrm>
            <a:off x="8001664" y="2925170"/>
            <a:ext cx="786952" cy="58477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320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Q</a:t>
            </a:r>
            <a:endParaRPr kumimoji="1" lang="zh-TW" altLang="en-US" sz="32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5" name="文字方塊 34"/>
          <p:cNvSpPr txBox="1"/>
          <p:nvPr/>
        </p:nvSpPr>
        <p:spPr>
          <a:xfrm>
            <a:off x="11278740" y="5900876"/>
            <a:ext cx="786952" cy="58477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I</a:t>
            </a:r>
            <a:endParaRPr kumimoji="1" lang="zh-TW" altLang="en-US" sz="32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grpSp>
        <p:nvGrpSpPr>
          <p:cNvPr id="39" name="群組 38"/>
          <p:cNvGrpSpPr/>
          <p:nvPr/>
        </p:nvGrpSpPr>
        <p:grpSpPr>
          <a:xfrm>
            <a:off x="8413801" y="4584615"/>
            <a:ext cx="2409709" cy="1687664"/>
            <a:chOff x="8413801" y="4584615"/>
            <a:chExt cx="2409709" cy="1687664"/>
          </a:xfrm>
        </p:grpSpPr>
        <p:sp>
          <p:nvSpPr>
            <p:cNvPr id="33" name="文字方塊 32"/>
            <p:cNvSpPr txBox="1"/>
            <p:nvPr/>
          </p:nvSpPr>
          <p:spPr>
            <a:xfrm>
              <a:off x="9081663" y="4734399"/>
              <a:ext cx="786952" cy="584775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/>
            <a:p>
              <a:r>
                <a:rPr kumimoji="1" lang="en-US" altLang="zh-TW" sz="3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a</a:t>
              </a:r>
              <a:r>
                <a:rPr kumimoji="1" lang="en-US" altLang="zh-TW" sz="3200" b="0" baseline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(t)</a:t>
              </a:r>
              <a:endParaRPr kumimoji="1" lang="zh-TW" altLang="en-US" sz="3200" b="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38" name="直線接點 37"/>
            <p:cNvCxnSpPr/>
            <p:nvPr/>
          </p:nvCxnSpPr>
          <p:spPr>
            <a:xfrm flipV="1">
              <a:off x="8413801" y="4584615"/>
              <a:ext cx="2409709" cy="1687664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群組 11"/>
          <p:cNvGrpSpPr/>
          <p:nvPr/>
        </p:nvGrpSpPr>
        <p:grpSpPr>
          <a:xfrm>
            <a:off x="8895053" y="5640073"/>
            <a:ext cx="2733404" cy="1094159"/>
            <a:chOff x="8895053" y="5640073"/>
            <a:chExt cx="2733404" cy="1094159"/>
          </a:xfrm>
        </p:grpSpPr>
        <p:sp>
          <p:nvSpPr>
            <p:cNvPr id="15" name="弧線 14"/>
            <p:cNvSpPr/>
            <p:nvPr/>
          </p:nvSpPr>
          <p:spPr>
            <a:xfrm>
              <a:off x="8895053" y="5766318"/>
              <a:ext cx="528868" cy="967914"/>
            </a:xfrm>
            <a:prstGeom prst="arc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pic>
          <p:nvPicPr>
            <p:cNvPr id="16" name="圖片 1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18139" y="5640073"/>
              <a:ext cx="2110318" cy="456285"/>
            </a:xfrm>
            <a:prstGeom prst="rect">
              <a:avLst/>
            </a:prstGeom>
          </p:spPr>
        </p:pic>
      </p:grpSp>
      <p:sp>
        <p:nvSpPr>
          <p:cNvPr id="27" name="文字方塊 26"/>
          <p:cNvSpPr txBox="1"/>
          <p:nvPr/>
        </p:nvSpPr>
        <p:spPr>
          <a:xfrm>
            <a:off x="9084775" y="4737511"/>
            <a:ext cx="786952" cy="58477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kumimoji="1" lang="en-US" altLang="zh-TW" sz="3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a</a:t>
            </a:r>
            <a:r>
              <a:rPr kumimoji="1" lang="en-US" altLang="zh-TW" sz="32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(t)</a:t>
            </a:r>
            <a:endParaRPr kumimoji="1" lang="zh-TW" altLang="en-US" sz="32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4796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RFID Setting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40</a:t>
            </a:fld>
            <a:endParaRPr lang="en-US"/>
          </a:p>
        </p:txBody>
      </p:sp>
      <p:pic>
        <p:nvPicPr>
          <p:cNvPr id="8" name="內容版面配置區 7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66" r="20587" b="4771"/>
          <a:stretch/>
        </p:blipFill>
        <p:spPr>
          <a:xfrm>
            <a:off x="788895" y="1792940"/>
            <a:ext cx="3908611" cy="4536141"/>
          </a:xfrm>
        </p:spPr>
      </p:pic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79"/>
          <a:stretch/>
        </p:blipFill>
        <p:spPr>
          <a:xfrm>
            <a:off x="6923314" y="2000621"/>
            <a:ext cx="3598264" cy="4120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039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RFID Setting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41</a:t>
            </a:fld>
            <a:endParaRPr lang="en-US"/>
          </a:p>
        </p:txBody>
      </p:sp>
      <p:pic>
        <p:nvPicPr>
          <p:cNvPr id="8" name="內容版面配置區 7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66" r="20587" b="4771"/>
          <a:stretch/>
        </p:blipFill>
        <p:spPr>
          <a:xfrm>
            <a:off x="788895" y="1792940"/>
            <a:ext cx="3908611" cy="4536141"/>
          </a:xfr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2000621"/>
            <a:ext cx="4120778" cy="4120778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52" b="41166"/>
          <a:stretch/>
        </p:blipFill>
        <p:spPr>
          <a:xfrm>
            <a:off x="1021976" y="2376859"/>
            <a:ext cx="2240977" cy="429859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52" b="41166"/>
          <a:stretch/>
        </p:blipFill>
        <p:spPr>
          <a:xfrm>
            <a:off x="1021975" y="5397964"/>
            <a:ext cx="2240977" cy="429859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52" b="41166"/>
          <a:stretch/>
        </p:blipFill>
        <p:spPr>
          <a:xfrm rot="5400000">
            <a:off x="3577017" y="2698499"/>
            <a:ext cx="2240977" cy="429859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52" b="41166"/>
          <a:stretch/>
        </p:blipFill>
        <p:spPr>
          <a:xfrm rot="5400000">
            <a:off x="3577017" y="5248289"/>
            <a:ext cx="2240977" cy="429859"/>
          </a:xfrm>
          <a:prstGeom prst="rect">
            <a:avLst/>
          </a:prstGeom>
        </p:spPr>
      </p:pic>
      <p:sp>
        <p:nvSpPr>
          <p:cNvPr id="3" name="橢圓 2"/>
          <p:cNvSpPr/>
          <p:nvPr/>
        </p:nvSpPr>
        <p:spPr>
          <a:xfrm>
            <a:off x="3915254" y="1457401"/>
            <a:ext cx="1564503" cy="5289052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59557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t>42</a:t>
            </a:fld>
            <a:endParaRPr lang="en-US"/>
          </a:p>
        </p:txBody>
      </p:sp>
      <p:sp>
        <p:nvSpPr>
          <p:cNvPr id="3" name="矩形 2"/>
          <p:cNvSpPr/>
          <p:nvPr/>
        </p:nvSpPr>
        <p:spPr>
          <a:xfrm>
            <a:off x="0" y="-148281"/>
            <a:ext cx="12282616" cy="7364627"/>
          </a:xfrm>
          <a:prstGeom prst="rect">
            <a:avLst/>
          </a:prstGeom>
          <a:solidFill>
            <a:schemeClr val="tx1">
              <a:lumMod val="65000"/>
              <a:lumOff val="35000"/>
              <a:alpha val="8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6000" b="1" dirty="0" smtClean="0">
                <a:latin typeface="Times New Roman" charset="0"/>
                <a:ea typeface="Times New Roman" charset="0"/>
                <a:cs typeface="Times New Roman" charset="0"/>
              </a:rPr>
              <a:t>Protocol</a:t>
            </a:r>
            <a:endParaRPr lang="zh-TW" altLang="en-US" sz="60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1872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Backscatter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43</a:t>
            </a:fld>
            <a:endParaRPr 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80" t="6439" r="9135" b="7627"/>
          <a:stretch/>
        </p:blipFill>
        <p:spPr>
          <a:xfrm>
            <a:off x="8588187" y="1918447"/>
            <a:ext cx="2581837" cy="2904566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52" b="41166"/>
          <a:stretch/>
        </p:blipFill>
        <p:spPr>
          <a:xfrm rot="4199856" flipV="1">
            <a:off x="-95074" y="3473894"/>
            <a:ext cx="4203410" cy="806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563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Backscatter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44</a:t>
            </a:fld>
            <a:endParaRPr 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52" b="41166"/>
          <a:stretch/>
        </p:blipFill>
        <p:spPr>
          <a:xfrm rot="4199856" flipV="1">
            <a:off x="-95074" y="3473894"/>
            <a:ext cx="4203410" cy="806288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80" t="6439" r="9135" b="7627"/>
          <a:stretch/>
        </p:blipFill>
        <p:spPr>
          <a:xfrm>
            <a:off x="8588187" y="1918447"/>
            <a:ext cx="2581837" cy="2904566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7814568" y="4042058"/>
            <a:ext cx="773619" cy="1427853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292382" y="4238238"/>
            <a:ext cx="1233030" cy="584775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r>
              <a:rPr kumimoji="1" lang="en-US" altLang="zh-TW" sz="32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Power</a:t>
            </a:r>
            <a:endParaRPr kumimoji="1" lang="zh-TW" altLang="en-US" sz="40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cxnSp>
        <p:nvCxnSpPr>
          <p:cNvPr id="11" name="直線箭頭接點 10"/>
          <p:cNvCxnSpPr/>
          <p:nvPr/>
        </p:nvCxnSpPr>
        <p:spPr>
          <a:xfrm flipH="1" flipV="1">
            <a:off x="1579199" y="4148593"/>
            <a:ext cx="2" cy="656648"/>
          </a:xfrm>
          <a:prstGeom prst="straightConnector1">
            <a:avLst/>
          </a:prstGeom>
          <a:ln w="889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圖片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413012" y="4042058"/>
            <a:ext cx="773619" cy="1427853"/>
          </a:xfrm>
          <a:prstGeom prst="rect">
            <a:avLst/>
          </a:prstGeom>
        </p:spPr>
      </p:pic>
      <p:pic>
        <p:nvPicPr>
          <p:cNvPr id="18" name="圖片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011456" y="4042058"/>
            <a:ext cx="773619" cy="1427853"/>
          </a:xfrm>
          <a:prstGeom prst="rect">
            <a:avLst/>
          </a:prstGeom>
        </p:spPr>
      </p:pic>
      <p:sp>
        <p:nvSpPr>
          <p:cNvPr id="19" name="文字方塊 18"/>
          <p:cNvSpPr txBox="1"/>
          <p:nvPr/>
        </p:nvSpPr>
        <p:spPr>
          <a:xfrm>
            <a:off x="4558694" y="3457283"/>
            <a:ext cx="2367828" cy="584775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r>
              <a:rPr kumimoji="1" lang="en-US" altLang="zh-TW" sz="32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Carrier Wave</a:t>
            </a:r>
            <a:endParaRPr kumimoji="1" lang="zh-TW" altLang="en-US" sz="40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20" name="圖片 1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7809758" y="4034973"/>
            <a:ext cx="776386" cy="1432961"/>
          </a:xfrm>
          <a:prstGeom prst="rect">
            <a:avLst/>
          </a:prstGeom>
        </p:spPr>
      </p:pic>
      <p:pic>
        <p:nvPicPr>
          <p:cNvPr id="21" name="圖片 2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410882" y="4034973"/>
            <a:ext cx="776386" cy="1432961"/>
          </a:xfrm>
          <a:prstGeom prst="rect">
            <a:avLst/>
          </a:prstGeom>
        </p:spPr>
      </p:pic>
      <p:pic>
        <p:nvPicPr>
          <p:cNvPr id="22" name="圖片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019360" y="4031978"/>
            <a:ext cx="776386" cy="1432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311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Backscatter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45</a:t>
            </a:fld>
            <a:endParaRPr 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52" b="41166"/>
          <a:stretch/>
        </p:blipFill>
        <p:spPr>
          <a:xfrm rot="4199856" flipV="1">
            <a:off x="-95074" y="3473894"/>
            <a:ext cx="4203410" cy="806288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423003" y="4289816"/>
            <a:ext cx="1257110" cy="2320222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43" t="11165" r="14658" b="3479"/>
          <a:stretch/>
        </p:blipFill>
        <p:spPr>
          <a:xfrm>
            <a:off x="9825313" y="4695445"/>
            <a:ext cx="1990165" cy="1759146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80" t="6439" r="9135" b="7627"/>
          <a:stretch/>
        </p:blipFill>
        <p:spPr>
          <a:xfrm>
            <a:off x="8588187" y="1918447"/>
            <a:ext cx="2581837" cy="2904566"/>
          </a:xfrm>
          <a:prstGeom prst="rect">
            <a:avLst/>
          </a:prstGeom>
        </p:spPr>
      </p:pic>
      <p:cxnSp>
        <p:nvCxnSpPr>
          <p:cNvPr id="9" name="直線箭頭接點 8"/>
          <p:cNvCxnSpPr/>
          <p:nvPr/>
        </p:nvCxnSpPr>
        <p:spPr>
          <a:xfrm flipH="1">
            <a:off x="8444752" y="5575018"/>
            <a:ext cx="1057837" cy="0"/>
          </a:xfrm>
          <a:prstGeom prst="straightConnector1">
            <a:avLst/>
          </a:prstGeom>
          <a:ln w="889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7071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Backscatter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46</a:t>
            </a:fld>
            <a:endParaRPr 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52" b="41166"/>
          <a:stretch/>
        </p:blipFill>
        <p:spPr>
          <a:xfrm rot="4199856" flipV="1">
            <a:off x="-95074" y="3473894"/>
            <a:ext cx="4203410" cy="806288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423003" y="2502791"/>
            <a:ext cx="1257110" cy="2320222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80" t="6439" r="9135" b="7627"/>
          <a:stretch/>
        </p:blipFill>
        <p:spPr>
          <a:xfrm>
            <a:off x="8588187" y="1918447"/>
            <a:ext cx="2581837" cy="2904566"/>
          </a:xfrm>
          <a:prstGeom prst="rect">
            <a:avLst/>
          </a:prstGeom>
        </p:spPr>
      </p:pic>
      <p:cxnSp>
        <p:nvCxnSpPr>
          <p:cNvPr id="9" name="直線箭頭接點 8"/>
          <p:cNvCxnSpPr/>
          <p:nvPr/>
        </p:nvCxnSpPr>
        <p:spPr>
          <a:xfrm flipH="1">
            <a:off x="5038163" y="3804291"/>
            <a:ext cx="1057837" cy="0"/>
          </a:xfrm>
          <a:prstGeom prst="straightConnector1">
            <a:avLst/>
          </a:prstGeom>
          <a:ln w="889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7872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Backscatter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47</a:t>
            </a:fld>
            <a:endParaRPr 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52" b="41166"/>
          <a:stretch/>
        </p:blipFill>
        <p:spPr>
          <a:xfrm rot="4199856" flipV="1">
            <a:off x="-95074" y="3473894"/>
            <a:ext cx="4203410" cy="806288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80" t="6439" r="9135" b="7627"/>
          <a:stretch/>
        </p:blipFill>
        <p:spPr>
          <a:xfrm>
            <a:off x="8588187" y="1918447"/>
            <a:ext cx="2581837" cy="2904566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988997" y="2502791"/>
            <a:ext cx="1257110" cy="2320222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69995" y="3432285"/>
            <a:ext cx="1233030" cy="584775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r>
              <a:rPr kumimoji="1" lang="en-US" altLang="zh-TW" sz="32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Power</a:t>
            </a:r>
            <a:endParaRPr kumimoji="1" lang="zh-TW" altLang="en-US" sz="40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69995" y="4395743"/>
            <a:ext cx="1678665" cy="52322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r>
              <a:rPr kumimoji="1" lang="en-US" altLang="zh-TW" sz="28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Command</a:t>
            </a:r>
            <a:endParaRPr kumimoji="1" lang="zh-TW" altLang="en-US" sz="36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cxnSp>
        <p:nvCxnSpPr>
          <p:cNvPr id="11" name="直線箭頭接點 10"/>
          <p:cNvCxnSpPr/>
          <p:nvPr/>
        </p:nvCxnSpPr>
        <p:spPr>
          <a:xfrm flipH="1" flipV="1">
            <a:off x="1356812" y="3342640"/>
            <a:ext cx="2" cy="656648"/>
          </a:xfrm>
          <a:prstGeom prst="straightConnector1">
            <a:avLst/>
          </a:prstGeom>
          <a:ln w="889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箭頭接點 13"/>
          <p:cNvCxnSpPr/>
          <p:nvPr/>
        </p:nvCxnSpPr>
        <p:spPr>
          <a:xfrm flipH="1">
            <a:off x="1837119" y="4395743"/>
            <a:ext cx="0" cy="620574"/>
          </a:xfrm>
          <a:prstGeom prst="straightConnector1">
            <a:avLst/>
          </a:prstGeom>
          <a:ln w="889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1687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Backscatter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48</a:t>
            </a:fld>
            <a:endParaRPr 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307334" y="4341644"/>
            <a:ext cx="1257110" cy="2320222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43" t="11165" r="14658" b="3479"/>
          <a:stretch/>
        </p:blipFill>
        <p:spPr>
          <a:xfrm>
            <a:off x="675814" y="4622182"/>
            <a:ext cx="1990165" cy="1759146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80" t="6439" r="9135" b="7627"/>
          <a:stretch/>
        </p:blipFill>
        <p:spPr>
          <a:xfrm>
            <a:off x="8588187" y="1918447"/>
            <a:ext cx="2581837" cy="2904566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52" b="41166"/>
          <a:stretch/>
        </p:blipFill>
        <p:spPr>
          <a:xfrm rot="4199856" flipV="1">
            <a:off x="-95074" y="3473894"/>
            <a:ext cx="4203410" cy="806288"/>
          </a:xfrm>
          <a:prstGeom prst="rect">
            <a:avLst/>
          </a:prstGeom>
        </p:spPr>
      </p:pic>
      <p:cxnSp>
        <p:nvCxnSpPr>
          <p:cNvPr id="9" name="直線箭頭接點 8"/>
          <p:cNvCxnSpPr/>
          <p:nvPr/>
        </p:nvCxnSpPr>
        <p:spPr>
          <a:xfrm>
            <a:off x="2282193" y="5592949"/>
            <a:ext cx="1306268" cy="0"/>
          </a:xfrm>
          <a:prstGeom prst="straightConnector1">
            <a:avLst/>
          </a:prstGeom>
          <a:ln w="889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4027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Backscatter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49</a:t>
            </a:fld>
            <a:endParaRPr 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52" b="41166"/>
          <a:stretch/>
        </p:blipFill>
        <p:spPr>
          <a:xfrm rot="4199856" flipV="1">
            <a:off x="-95074" y="3473894"/>
            <a:ext cx="4203410" cy="806288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80" t="6439" r="9135" b="7627"/>
          <a:stretch/>
        </p:blipFill>
        <p:spPr>
          <a:xfrm>
            <a:off x="8588187" y="1918447"/>
            <a:ext cx="2581837" cy="2904566"/>
          </a:xfrm>
          <a:prstGeom prst="rect">
            <a:avLst/>
          </a:prstGeom>
        </p:spPr>
      </p:pic>
      <p:cxnSp>
        <p:nvCxnSpPr>
          <p:cNvPr id="9" name="直線箭頭接點 8"/>
          <p:cNvCxnSpPr/>
          <p:nvPr/>
        </p:nvCxnSpPr>
        <p:spPr>
          <a:xfrm flipH="1">
            <a:off x="5038163" y="3804291"/>
            <a:ext cx="1057837" cy="0"/>
          </a:xfrm>
          <a:prstGeom prst="straightConnector1">
            <a:avLst/>
          </a:prstGeom>
          <a:ln w="88900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圖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4365" y="2502791"/>
            <a:ext cx="1257110" cy="2320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527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Linear Channels</a:t>
            </a:r>
            <a:endParaRPr kumimoji="1"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Change to </a:t>
                </a:r>
                <a:r>
                  <a:rPr kumimoji="1" lang="en-US" altLang="zh-TW" sz="3200" dirty="0" err="1" smtClean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Cartesianor</a:t>
                </a:r>
                <a:r>
                  <a:rPr kumimoji="1" lang="zh-TW" altLang="en-US" sz="3200" dirty="0" smtClean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kumimoji="1" lang="en-US" altLang="zh-TW" sz="3200" dirty="0" smtClean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Rectangular Form</a:t>
                </a:r>
                <a:endParaRPr kumimoji="1" lang="en-US" altLang="zh-TW" sz="3200" dirty="0">
                  <a:solidFill>
                    <a:srgbClr val="FF000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pPr marL="11112" indent="0">
                  <a:lnSpc>
                    <a:spcPct val="150000"/>
                  </a:lnSpc>
                  <a:buNone/>
                </a:pPr>
                <a:r>
                  <a:rPr kumimoji="1" lang="en-US" altLang="zh-TW" sz="3600" dirty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kumimoji="1" lang="en-US" altLang="zh-TW" sz="3600" dirty="0" smtClean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          </a:t>
                </a:r>
                <a14:m>
                  <m:oMath xmlns:m="http://schemas.openxmlformats.org/officeDocument/2006/math">
                    <m:r>
                      <a:rPr kumimoji="1" lang="en-US" altLang="zh-TW" sz="3600" b="0" i="1" smtClean="0">
                        <a:latin typeface="Cambria Math" charset="0"/>
                      </a:rPr>
                      <m:t>𝑠</m:t>
                    </m:r>
                    <m:d>
                      <m:dPr>
                        <m:ctrlPr>
                          <a:rPr kumimoji="1" lang="en-US" altLang="zh-TW" sz="3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TW" sz="3600" b="0" i="1" smtClean="0">
                            <a:latin typeface="Cambria Math" charset="0"/>
                          </a:rPr>
                          <m:t>𝑡</m:t>
                        </m:r>
                      </m:e>
                    </m:d>
                    <m:r>
                      <a:rPr kumimoji="1" lang="en-US" altLang="zh-TW" sz="3600" b="0" i="1" smtClean="0">
                        <a:latin typeface="Cambria Math" charset="0"/>
                      </a:rPr>
                      <m:t>=</m:t>
                    </m:r>
                    <m:r>
                      <a:rPr kumimoji="1" lang="en-US" altLang="zh-TW" sz="3600" b="0" i="1" smtClean="0">
                        <a:latin typeface="Cambria Math" charset="0"/>
                      </a:rPr>
                      <m:t>𝑎</m:t>
                    </m:r>
                    <m:d>
                      <m:dPr>
                        <m:ctrlPr>
                          <a:rPr kumimoji="1" lang="en-US" altLang="zh-TW" sz="3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TW" sz="3600" b="0" i="1" smtClean="0">
                            <a:latin typeface="Cambria Math" charset="0"/>
                          </a:rPr>
                          <m:t>𝑡</m:t>
                        </m:r>
                      </m:e>
                    </m:d>
                    <m:func>
                      <m:funcPr>
                        <m:ctrlPr>
                          <a:rPr kumimoji="1" lang="en-US" altLang="zh-TW" sz="36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1" lang="en-US" altLang="zh-TW" sz="3600" b="0" i="0" smtClean="0">
                            <a:latin typeface="Cambria Math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kumimoji="1" lang="en-US" altLang="zh-TW" sz="3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TW" sz="3600" b="0" i="1" smtClean="0">
                                <a:latin typeface="Cambria Math" charset="0"/>
                              </a:rPr>
                              <m:t>2</m:t>
                            </m:r>
                            <m:r>
                              <a:rPr kumimoji="1" lang="en-US" altLang="zh-TW" sz="3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𝜋</m:t>
                            </m:r>
                            <m:sSub>
                              <m:sSubPr>
                                <m:ctrlPr>
                                  <a:rPr kumimoji="1" lang="en-US" altLang="zh-TW" sz="3600" b="0" i="1" smtClean="0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TW" sz="36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kumimoji="1" lang="en-US" altLang="zh-TW" sz="36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𝑐</m:t>
                                </m:r>
                              </m:sub>
                            </m:sSub>
                            <m:r>
                              <a:rPr kumimoji="1" lang="en-US" altLang="zh-TW" sz="3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  <m:r>
                              <a:rPr kumimoji="1" lang="en-US" altLang="zh-TW" sz="3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+</m:t>
                            </m:r>
                            <m:r>
                              <a:rPr kumimoji="1" lang="en-US" altLang="zh-TW" sz="3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𝜙</m:t>
                            </m:r>
                            <m:d>
                              <m:dPr>
                                <m:ctrlPr>
                                  <a:rPr kumimoji="1" lang="en-US" altLang="zh-TW" sz="3600" b="0" i="1" smtClean="0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zh-TW" sz="36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d>
                      </m:e>
                    </m:func>
                  </m:oMath>
                </a14:m>
                <a:endParaRPr kumimoji="1" lang="en-US" altLang="zh-TW" sz="3600" b="0" i="1" dirty="0" smtClean="0">
                  <a:latin typeface="Cambria Math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kumimoji="1"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Amplitude and Phase</a:t>
                </a:r>
                <a:endParaRPr kumimoji="1" lang="en-US" altLang="zh-TW" sz="3200" dirty="0"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pPr marL="11112" indent="0">
                  <a:lnSpc>
                    <a:spcPct val="150000"/>
                  </a:lnSpc>
                  <a:buNone/>
                </a:pPr>
                <a:r>
                  <a:rPr kumimoji="1" lang="en-US" altLang="zh-TW" sz="3600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kumimoji="1" lang="en-US" altLang="zh-TW" sz="36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TW" sz="3600" b="0" i="0" smtClean="0">
                        <a:latin typeface="Cambria Math" charset="0"/>
                      </a:rPr>
                      <m:t>        </m:t>
                    </m:r>
                    <m:r>
                      <a:rPr kumimoji="1" lang="en-US" altLang="zh-TW" sz="3600" b="0" i="1" smtClean="0">
                        <a:latin typeface="Cambria Math" charset="0"/>
                      </a:rPr>
                      <m:t>𝑎</m:t>
                    </m:r>
                    <m:d>
                      <m:dPr>
                        <m:ctrlPr>
                          <a:rPr kumimoji="1" lang="en-US" altLang="zh-TW" sz="3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TW" sz="3600" b="0" i="1" smtClean="0">
                            <a:latin typeface="Cambria Math" charset="0"/>
                          </a:rPr>
                          <m:t>𝑡</m:t>
                        </m:r>
                      </m:e>
                    </m:d>
                    <m:r>
                      <a:rPr kumimoji="1" lang="en-US" altLang="zh-TW" sz="3600" b="0" i="1" smtClean="0">
                        <a:latin typeface="Cambria Math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kumimoji="1" lang="en-US" altLang="zh-TW" sz="36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Sup>
                          <m:sSubSupPr>
                            <m:ctrlPr>
                              <a:rPr kumimoji="1" lang="en-US" altLang="zh-TW" sz="36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TW" sz="3600" b="0" i="1" smtClean="0"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kumimoji="1" lang="en-US" altLang="zh-TW" sz="3600" b="0" i="1" smtClean="0">
                                <a:latin typeface="Cambria Math" charset="0"/>
                              </a:rPr>
                              <m:t>𝐼</m:t>
                            </m:r>
                          </m:sub>
                          <m:sup>
                            <m:r>
                              <a:rPr kumimoji="1" lang="en-US" altLang="zh-TW" sz="3600" b="0" i="1" smtClean="0">
                                <a:latin typeface="Cambria Math" charset="0"/>
                              </a:rPr>
                              <m:t>2</m:t>
                            </m:r>
                          </m:sup>
                        </m:sSubSup>
                        <m:d>
                          <m:dPr>
                            <m:ctrlPr>
                              <a:rPr kumimoji="1" lang="en-US" altLang="zh-TW" sz="3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TW" sz="3600" b="0" i="1" smtClean="0">
                                <a:latin typeface="Cambria Math" charset="0"/>
                              </a:rPr>
                              <m:t>𝑡</m:t>
                            </m:r>
                          </m:e>
                        </m:d>
                        <m:r>
                          <a:rPr kumimoji="1" lang="en-US" altLang="zh-TW" sz="3600" b="0" i="1" smtClean="0">
                            <a:latin typeface="Cambria Math" charset="0"/>
                          </a:rPr>
                          <m:t>+</m:t>
                        </m:r>
                        <m:sSubSup>
                          <m:sSubSupPr>
                            <m:ctrlPr>
                              <a:rPr kumimoji="1" lang="en-US" altLang="zh-TW" sz="36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TW" sz="3600" i="1"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kumimoji="1" lang="en-US" altLang="zh-TW" sz="3600" b="0" i="1" smtClean="0">
                                <a:latin typeface="Cambria Math" charset="0"/>
                              </a:rPr>
                              <m:t>𝑄</m:t>
                            </m:r>
                          </m:sub>
                          <m:sup>
                            <m:r>
                              <a:rPr kumimoji="1" lang="en-US" altLang="zh-TW" sz="3600" i="1">
                                <a:latin typeface="Cambria Math" charset="0"/>
                              </a:rPr>
                              <m:t>2</m:t>
                            </m:r>
                          </m:sup>
                        </m:sSubSup>
                        <m:d>
                          <m:dPr>
                            <m:ctrlPr>
                              <a:rPr kumimoji="1" lang="en-US" altLang="zh-TW" sz="3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TW" sz="3600" i="1">
                                <a:latin typeface="Cambria Math" charset="0"/>
                              </a:rPr>
                              <m:t>𝑡</m:t>
                            </m:r>
                          </m:e>
                        </m:d>
                      </m:e>
                    </m:rad>
                    <m:r>
                      <a:rPr kumimoji="1" lang="en-US" altLang="zh-TW" sz="3600" b="0" i="1" smtClean="0">
                        <a:latin typeface="Cambria Math" charset="0"/>
                      </a:rPr>
                      <m:t>               </m:t>
                    </m:r>
                    <m:r>
                      <a:rPr kumimoji="1" lang="en-US" altLang="zh-TW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𝜙</m:t>
                    </m:r>
                    <m:d>
                      <m:dPr>
                        <m:ctrlPr>
                          <a:rPr kumimoji="1" lang="en-US" altLang="zh-TW" sz="3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TW" sz="3600" b="0" i="1" smtClean="0">
                            <a:latin typeface="Cambria Math" charset="0"/>
                          </a:rPr>
                          <m:t>𝑡</m:t>
                        </m:r>
                      </m:e>
                    </m:d>
                    <m:r>
                      <a:rPr kumimoji="1" lang="en-US" altLang="zh-TW" sz="3600" b="0" i="1" smtClean="0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kumimoji="1" lang="en-US" altLang="zh-TW" sz="3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TW" sz="3600" b="0" i="1" smtClean="0">
                            <a:latin typeface="Cambria Math" charset="0"/>
                          </a:rPr>
                          <m:t>𝑡𝑎𝑛</m:t>
                        </m:r>
                      </m:e>
                      <m:sup>
                        <m:r>
                          <a:rPr kumimoji="1" lang="en-US" altLang="zh-TW" sz="3600" b="0" i="1" smtClean="0">
                            <a:latin typeface="Cambria Math" charset="0"/>
                          </a:rPr>
                          <m:t>−1</m:t>
                        </m:r>
                      </m:sup>
                    </m:sSup>
                    <m:r>
                      <a:rPr kumimoji="1" lang="en-US" altLang="zh-TW" sz="3600" b="0" i="1" smtClean="0">
                        <a:latin typeface="Cambria Math" charset="0"/>
                      </a:rPr>
                      <m:t>(</m:t>
                    </m:r>
                    <m:f>
                      <m:fPr>
                        <m:ctrlPr>
                          <a:rPr kumimoji="1" lang="mr-IN" altLang="zh-TW" sz="3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kumimoji="1" lang="en-US" altLang="zh-TW" sz="36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3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kumimoji="1" lang="en-US" altLang="zh-TW" sz="3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𝑄</m:t>
                            </m:r>
                          </m:sub>
                        </m:sSub>
                        <m:r>
                          <a:rPr kumimoji="1" lang="en-US" altLang="zh-TW" sz="3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</m:t>
                        </m:r>
                        <m:r>
                          <a:rPr kumimoji="1" lang="en-US" altLang="zh-TW" sz="3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  <m:r>
                          <a:rPr kumimoji="1" lang="en-US" altLang="zh-TW" sz="3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)</m:t>
                        </m:r>
                      </m:num>
                      <m:den>
                        <m:sSub>
                          <m:sSubPr>
                            <m:ctrlPr>
                              <a:rPr kumimoji="1" lang="en-US" altLang="zh-TW" sz="36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36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kumimoji="1" lang="en-US" altLang="zh-TW" sz="3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𝐼</m:t>
                            </m:r>
                          </m:sub>
                        </m:sSub>
                        <m:r>
                          <a:rPr kumimoji="1" lang="en-US" altLang="zh-TW" sz="36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</m:t>
                        </m:r>
                        <m:r>
                          <a:rPr kumimoji="1" lang="en-US" altLang="zh-TW" sz="36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  <m:r>
                          <a:rPr kumimoji="1" lang="en-US" altLang="zh-TW" sz="36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)</m:t>
                        </m:r>
                      </m:den>
                    </m:f>
                    <m:r>
                      <a:rPr kumimoji="1" lang="en-US" altLang="zh-TW" sz="3600" b="0" i="1" smtClean="0">
                        <a:latin typeface="Cambria Math" charset="0"/>
                      </a:rPr>
                      <m:t>)</m:t>
                    </m:r>
                  </m:oMath>
                </a14:m>
                <a:endParaRPr kumimoji="1" lang="en-US" altLang="zh-TW" sz="3600" dirty="0" smtClean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217" t="-185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206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Backscatter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50</a:t>
            </a:fld>
            <a:endParaRPr 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52" b="41166"/>
          <a:stretch/>
        </p:blipFill>
        <p:spPr>
          <a:xfrm rot="4199856" flipV="1">
            <a:off x="-95074" y="3473894"/>
            <a:ext cx="4203410" cy="806288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3003" y="2502791"/>
            <a:ext cx="1257110" cy="2320222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80" t="6439" r="9135" b="7627"/>
          <a:stretch/>
        </p:blipFill>
        <p:spPr>
          <a:xfrm>
            <a:off x="8588187" y="1918447"/>
            <a:ext cx="2581837" cy="2904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770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Backscatter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51</a:t>
            </a:fld>
            <a:endParaRPr 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52" b="41166"/>
          <a:stretch/>
        </p:blipFill>
        <p:spPr>
          <a:xfrm rot="4199856" flipV="1">
            <a:off x="-95074" y="3473894"/>
            <a:ext cx="4203410" cy="806288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3003" y="2502791"/>
            <a:ext cx="1257110" cy="2320222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80" t="6439" r="9135" b="7627"/>
          <a:stretch/>
        </p:blipFill>
        <p:spPr>
          <a:xfrm>
            <a:off x="8588187" y="1918447"/>
            <a:ext cx="2581837" cy="2904566"/>
          </a:xfrm>
          <a:prstGeom prst="rect">
            <a:avLst/>
          </a:prstGeom>
        </p:spPr>
      </p:pic>
      <p:cxnSp>
        <p:nvCxnSpPr>
          <p:cNvPr id="9" name="直線箭頭接點 8"/>
          <p:cNvCxnSpPr/>
          <p:nvPr/>
        </p:nvCxnSpPr>
        <p:spPr>
          <a:xfrm>
            <a:off x="7680114" y="4646973"/>
            <a:ext cx="1356310" cy="803568"/>
          </a:xfrm>
          <a:prstGeom prst="straightConnector1">
            <a:avLst/>
          </a:prstGeom>
          <a:ln w="889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圖片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0113" y="5061429"/>
            <a:ext cx="776386" cy="1432961"/>
          </a:xfrm>
          <a:prstGeom prst="rect">
            <a:avLst/>
          </a:prstGeom>
        </p:spPr>
      </p:pic>
      <p:sp>
        <p:nvSpPr>
          <p:cNvPr id="8" name="乘號 7"/>
          <p:cNvSpPr/>
          <p:nvPr/>
        </p:nvSpPr>
        <p:spPr>
          <a:xfrm>
            <a:off x="6938753" y="4646973"/>
            <a:ext cx="2259106" cy="2211027"/>
          </a:xfrm>
          <a:prstGeom prst="mathMultiply">
            <a:avLst>
              <a:gd name="adj1" fmla="val 4058"/>
            </a:avLst>
          </a:prstGeom>
          <a:solidFill>
            <a:srgbClr val="FF0000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5419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Backscatter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52</a:t>
            </a:fld>
            <a:endParaRPr 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52" b="41166"/>
          <a:stretch/>
        </p:blipFill>
        <p:spPr>
          <a:xfrm rot="4199856" flipV="1">
            <a:off x="-95074" y="3473894"/>
            <a:ext cx="4203410" cy="806288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3003" y="2502791"/>
            <a:ext cx="1257110" cy="2320222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80" t="6439" r="9135" b="7627"/>
          <a:stretch/>
        </p:blipFill>
        <p:spPr>
          <a:xfrm>
            <a:off x="8588187" y="1918447"/>
            <a:ext cx="2581837" cy="2904566"/>
          </a:xfrm>
          <a:prstGeom prst="rect">
            <a:avLst/>
          </a:prstGeom>
        </p:spPr>
      </p:pic>
      <p:cxnSp>
        <p:nvCxnSpPr>
          <p:cNvPr id="9" name="直線箭頭接點 8"/>
          <p:cNvCxnSpPr/>
          <p:nvPr/>
        </p:nvCxnSpPr>
        <p:spPr>
          <a:xfrm>
            <a:off x="7680114" y="4646973"/>
            <a:ext cx="1356310" cy="803568"/>
          </a:xfrm>
          <a:prstGeom prst="straightConnector1">
            <a:avLst/>
          </a:prstGeom>
          <a:ln w="889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圖片 10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43" t="11165" r="14658" b="3479"/>
          <a:stretch/>
        </p:blipFill>
        <p:spPr>
          <a:xfrm>
            <a:off x="9108141" y="4804744"/>
            <a:ext cx="1990165" cy="1759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04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UHF EPC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sz="3600" dirty="0" smtClean="0">
                <a:latin typeface="Times New Roman" charset="0"/>
                <a:ea typeface="Times New Roman" charset="0"/>
                <a:cs typeface="Times New Roman" charset="0"/>
              </a:rPr>
              <a:t>Physical </a:t>
            </a:r>
            <a:r>
              <a:rPr lang="en-US" altLang="zh-TW" sz="3600" dirty="0">
                <a:latin typeface="Times New Roman" charset="0"/>
                <a:ea typeface="Times New Roman" charset="0"/>
                <a:cs typeface="Times New Roman" charset="0"/>
              </a:rPr>
              <a:t>Layer </a:t>
            </a:r>
          </a:p>
          <a:p>
            <a:pPr lvl="1"/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RFID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tags communicate by “backscattering” signals that are concurrent with reader transmissions, and use </a:t>
            </a:r>
            <a:r>
              <a:rPr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a variety of frequencies and encodings under the control of the reader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en-US" altLang="zh-TW" sz="3600" dirty="0">
                <a:latin typeface="Times New Roman" charset="0"/>
                <a:ea typeface="Times New Roman" charset="0"/>
                <a:cs typeface="Times New Roman" charset="0"/>
              </a:rPr>
              <a:t>MAC Layer </a:t>
            </a:r>
          </a:p>
          <a:p>
            <a:pPr lvl="1"/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Readers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and tags use a </a:t>
            </a:r>
            <a:r>
              <a:rPr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variation on slotted Aloha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to solve the multi-access problem in a setting where readers can hear tags but tags cannot hear each other. 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436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sz="3600" dirty="0" smtClean="0">
                <a:latin typeface="Times New Roman" charset="0"/>
                <a:ea typeface="Times New Roman" charset="0"/>
                <a:cs typeface="Times New Roman" charset="0"/>
              </a:rPr>
              <a:t>Physical </a:t>
            </a:r>
            <a:r>
              <a:rPr lang="en-US" altLang="zh-TW" sz="3600" dirty="0">
                <a:latin typeface="Times New Roman" charset="0"/>
                <a:ea typeface="Times New Roman" charset="0"/>
                <a:cs typeface="Times New Roman" charset="0"/>
              </a:rPr>
              <a:t>Layer </a:t>
            </a:r>
          </a:p>
          <a:p>
            <a:pPr lvl="1"/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RFID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tags communicate by “backscattering” signals that are concurrent with reader transmissions, and use </a:t>
            </a:r>
            <a:r>
              <a:rPr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a variety of frequencies and encodings under the control of the reader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en-US" altLang="zh-TW" sz="3600" dirty="0">
                <a:latin typeface="Times New Roman" charset="0"/>
                <a:ea typeface="Times New Roman" charset="0"/>
                <a:cs typeface="Times New Roman" charset="0"/>
              </a:rPr>
              <a:t>MAC Layer </a:t>
            </a:r>
          </a:p>
          <a:p>
            <a:pPr lvl="1"/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Readers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and tags use a </a:t>
            </a:r>
            <a:r>
              <a:rPr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variation on slotted Aloha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to solve the multi-access problem in a setting where readers can hear tags but tags cannot hear each other. </a:t>
            </a:r>
          </a:p>
        </p:txBody>
      </p:sp>
      <p:sp>
        <p:nvSpPr>
          <p:cNvPr id="5" name="矩形 4"/>
          <p:cNvSpPr/>
          <p:nvPr/>
        </p:nvSpPr>
        <p:spPr>
          <a:xfrm>
            <a:off x="0" y="-327895"/>
            <a:ext cx="12282616" cy="7364627"/>
          </a:xfrm>
          <a:prstGeom prst="rect">
            <a:avLst/>
          </a:prstGeom>
          <a:solidFill>
            <a:schemeClr val="tx1">
              <a:lumMod val="65000"/>
              <a:lumOff val="35000"/>
              <a:alpha val="8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60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UHF EPC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54</a:t>
            </a:fld>
            <a:endParaRPr lang="en-US"/>
          </a:p>
        </p:txBody>
      </p:sp>
      <p:sp>
        <p:nvSpPr>
          <p:cNvPr id="6" name="內容版面配置區 2"/>
          <p:cNvSpPr txBox="1">
            <a:spLocks/>
          </p:cNvSpPr>
          <p:nvPr/>
        </p:nvSpPr>
        <p:spPr>
          <a:xfrm>
            <a:off x="331681" y="1691861"/>
            <a:ext cx="11521280" cy="4610906"/>
          </a:xfrm>
          <a:prstGeom prst="rect">
            <a:avLst/>
          </a:prstGeom>
        </p:spPr>
        <p:txBody>
          <a:bodyPr/>
          <a:lstStyle>
            <a:lvl1pPr marL="403225" indent="-392113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1pPr>
            <a:lvl2pPr marL="808038" indent="-404813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2pPr>
            <a:lvl3pPr marL="1157288" indent="-34925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3pPr>
            <a:lvl4pPr marL="1516063" indent="-358775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4pPr>
            <a:lvl5pPr marL="1876425" indent="-360363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TW" sz="3600" dirty="0" smtClean="0">
                <a:solidFill>
                  <a:srgbClr val="FFFF00"/>
                </a:solidFill>
                <a:latin typeface="Times New Roman" charset="0"/>
                <a:ea typeface="Times New Roman" charset="0"/>
                <a:cs typeface="Times New Roman" charset="0"/>
              </a:rPr>
              <a:t>Physical Layer </a:t>
            </a:r>
          </a:p>
        </p:txBody>
      </p:sp>
    </p:spTree>
    <p:extLst>
      <p:ext uri="{BB962C8B-B14F-4D97-AF65-F5344CB8AC3E}">
        <p14:creationId xmlns:p14="http://schemas.microsoft.com/office/powerpoint/2010/main" val="1290533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FM0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55</a:t>
            </a:fld>
            <a:endParaRPr 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406" y="2452536"/>
            <a:ext cx="3886200" cy="255270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3007" y="1842524"/>
            <a:ext cx="64262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985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FM0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56</a:t>
            </a:fld>
            <a:endParaRPr 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335" y="1735360"/>
            <a:ext cx="3886200" cy="255270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4539828"/>
            <a:ext cx="4864100" cy="184150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49" t="14379" r="8628" b="22614"/>
          <a:stretch/>
        </p:blipFill>
        <p:spPr>
          <a:xfrm>
            <a:off x="5199460" y="2070076"/>
            <a:ext cx="6169412" cy="3698577"/>
          </a:xfrm>
          <a:prstGeom prst="rect">
            <a:avLst/>
          </a:prstGeom>
        </p:spPr>
      </p:pic>
      <p:cxnSp>
        <p:nvCxnSpPr>
          <p:cNvPr id="8" name="直線接點 7"/>
          <p:cNvCxnSpPr/>
          <p:nvPr/>
        </p:nvCxnSpPr>
        <p:spPr>
          <a:xfrm>
            <a:off x="6992472" y="1842935"/>
            <a:ext cx="35859" cy="4235134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/>
          <p:cNvSpPr txBox="1"/>
          <p:nvPr/>
        </p:nvSpPr>
        <p:spPr>
          <a:xfrm>
            <a:off x="5217459" y="5609855"/>
            <a:ext cx="1810871" cy="55399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30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Preamble</a:t>
            </a:r>
            <a:endParaRPr kumimoji="1" lang="zh-TW" altLang="en-US" sz="30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5341539" y="1691410"/>
            <a:ext cx="1830226" cy="55399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kumimoji="1" lang="en-US" altLang="zh-TW" sz="3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1 </a:t>
            </a:r>
            <a:endParaRPr kumimoji="1" lang="zh-TW" altLang="en-US" sz="30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5619450" y="1702768"/>
            <a:ext cx="404018" cy="55399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kumimoji="1" lang="en-US" altLang="zh-TW" sz="30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0</a:t>
            </a:r>
            <a:endParaRPr kumimoji="1" lang="zh-TW" altLang="en-US" sz="30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5883610" y="1684504"/>
            <a:ext cx="374950" cy="55399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kumimoji="1" lang="en-US" altLang="zh-TW" sz="30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1</a:t>
            </a:r>
            <a:endParaRPr kumimoji="1" lang="zh-TW" altLang="en-US" sz="30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6096970" y="1682448"/>
            <a:ext cx="435910" cy="56291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kumimoji="1" lang="en-US" altLang="zh-TW" sz="30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0</a:t>
            </a:r>
            <a:endParaRPr kumimoji="1" lang="zh-TW" altLang="en-US" sz="30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6341031" y="1681202"/>
            <a:ext cx="404018" cy="55399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kumimoji="1" lang="en-US" altLang="zh-TW" sz="30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v</a:t>
            </a:r>
            <a:endParaRPr kumimoji="1" lang="zh-TW" altLang="en-US" sz="30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6625511" y="1702768"/>
            <a:ext cx="404018" cy="55399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kumimoji="1" lang="en-US" altLang="zh-TW" sz="30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1</a:t>
            </a:r>
            <a:endParaRPr kumimoji="1" lang="zh-TW" altLang="en-US" sz="30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6891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2" grpId="0"/>
      <p:bldP spid="13" grpId="0"/>
      <p:bldP spid="14" grpId="0"/>
      <p:bldP spid="15" grpId="0"/>
      <p:bldP spid="16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MAC Layer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Based on Framed Slotted Aloha </a:t>
            </a:r>
          </a:p>
          <a:p>
            <a:pPr lvl="1">
              <a:lnSpc>
                <a:spcPct val="150000"/>
              </a:lnSpc>
            </a:pP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Each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frame has a number of slots </a:t>
            </a:r>
          </a:p>
          <a:p>
            <a:pPr lvl="1">
              <a:lnSpc>
                <a:spcPct val="150000"/>
              </a:lnSpc>
            </a:pPr>
            <a:r>
              <a:rPr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E</a:t>
            </a:r>
            <a:r>
              <a:rPr lang="en-US" altLang="zh-TW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ach </a:t>
            </a:r>
            <a:r>
              <a:rPr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tag will reply in one randomly selected slot per frame </a:t>
            </a:r>
          </a:p>
          <a:p>
            <a:pPr lvl="1">
              <a:lnSpc>
                <a:spcPct val="150000"/>
              </a:lnSpc>
            </a:pP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T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he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number of slots in the frame is </a:t>
            </a:r>
            <a:r>
              <a:rPr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determined by the reader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and can be varied on a per frame basis 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14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Query round</a:t>
            </a:r>
            <a:endParaRPr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58</a:t>
            </a:fld>
            <a:endParaRPr 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909" y="2116724"/>
            <a:ext cx="11570182" cy="3605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58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Query round</a:t>
            </a:r>
            <a:endParaRPr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59</a:t>
            </a:fld>
            <a:endParaRPr 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909" y="2116724"/>
            <a:ext cx="11570182" cy="3605281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0" y="-148281"/>
            <a:ext cx="12282616" cy="7364627"/>
          </a:xfrm>
          <a:prstGeom prst="rect">
            <a:avLst/>
          </a:prstGeom>
          <a:solidFill>
            <a:schemeClr val="tx1">
              <a:lumMod val="65000"/>
              <a:lumOff val="35000"/>
              <a:alpha val="8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60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380"/>
          <a:stretch/>
        </p:blipFill>
        <p:spPr>
          <a:xfrm>
            <a:off x="300027" y="2105839"/>
            <a:ext cx="3079991" cy="3605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552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Linear Channels</a:t>
            </a:r>
            <a:endParaRPr kumimoji="1"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Change to </a:t>
                </a:r>
                <a:r>
                  <a:rPr kumimoji="1" lang="en-US" altLang="zh-TW" sz="3200" dirty="0" err="1" smtClean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Cartesianor</a:t>
                </a:r>
                <a:r>
                  <a:rPr kumimoji="1" lang="zh-TW" altLang="en-US" sz="3200" dirty="0" smtClean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kumimoji="1" lang="en-US" altLang="zh-TW" sz="3200" dirty="0" smtClean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Rectangular Form</a:t>
                </a:r>
                <a:endParaRPr kumimoji="1" lang="en-US" altLang="zh-TW" sz="3200" dirty="0">
                  <a:solidFill>
                    <a:srgbClr val="FF000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pPr marL="11112" indent="0">
                  <a:lnSpc>
                    <a:spcPct val="150000"/>
                  </a:lnSpc>
                  <a:buNone/>
                </a:pPr>
                <a:r>
                  <a:rPr kumimoji="1" lang="en-US" altLang="zh-TW" sz="3600" dirty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kumimoji="1" lang="en-US" altLang="zh-TW" sz="3600" dirty="0" smtClean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          </a:t>
                </a:r>
                <a14:m>
                  <m:oMath xmlns:m="http://schemas.openxmlformats.org/officeDocument/2006/math">
                    <m:r>
                      <a:rPr kumimoji="1" lang="en-US" altLang="zh-TW" sz="3600" b="0" i="1" smtClean="0">
                        <a:latin typeface="Cambria Math" charset="0"/>
                      </a:rPr>
                      <m:t>𝑠</m:t>
                    </m:r>
                    <m:d>
                      <m:dPr>
                        <m:ctrlPr>
                          <a:rPr kumimoji="1" lang="en-US" altLang="zh-TW" sz="3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TW" sz="3600" b="0" i="1" smtClean="0">
                            <a:latin typeface="Cambria Math" charset="0"/>
                          </a:rPr>
                          <m:t>𝑡</m:t>
                        </m:r>
                      </m:e>
                    </m:d>
                    <m:r>
                      <a:rPr kumimoji="1" lang="en-US" altLang="zh-TW" sz="3600" b="0" i="1" smtClean="0">
                        <a:latin typeface="Cambria Math" charset="0"/>
                      </a:rPr>
                      <m:t>=</m:t>
                    </m:r>
                    <m:r>
                      <a:rPr kumimoji="1" lang="en-US" altLang="zh-TW" sz="3600" b="0" i="1" smtClean="0">
                        <a:latin typeface="Cambria Math" charset="0"/>
                      </a:rPr>
                      <m:t>𝑎</m:t>
                    </m:r>
                    <m:d>
                      <m:dPr>
                        <m:ctrlPr>
                          <a:rPr kumimoji="1" lang="en-US" altLang="zh-TW" sz="3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TW" sz="3600" b="0" i="1" smtClean="0">
                            <a:latin typeface="Cambria Math" charset="0"/>
                          </a:rPr>
                          <m:t>𝑡</m:t>
                        </m:r>
                      </m:e>
                    </m:d>
                    <m:func>
                      <m:funcPr>
                        <m:ctrlPr>
                          <a:rPr kumimoji="1" lang="en-US" altLang="zh-TW" sz="36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1" lang="en-US" altLang="zh-TW" sz="3600" b="0" i="0" smtClean="0">
                            <a:latin typeface="Cambria Math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kumimoji="1" lang="en-US" altLang="zh-TW" sz="3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TW" sz="3600" b="0" i="1" smtClean="0">
                                <a:latin typeface="Cambria Math" charset="0"/>
                              </a:rPr>
                              <m:t>2</m:t>
                            </m:r>
                            <m:r>
                              <a:rPr kumimoji="1" lang="en-US" altLang="zh-TW" sz="3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𝜋</m:t>
                            </m:r>
                            <m:sSub>
                              <m:sSubPr>
                                <m:ctrlPr>
                                  <a:rPr kumimoji="1" lang="en-US" altLang="zh-TW" sz="3600" b="0" i="1" smtClean="0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TW" sz="36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kumimoji="1" lang="en-US" altLang="zh-TW" sz="36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𝑐</m:t>
                                </m:r>
                              </m:sub>
                            </m:sSub>
                            <m:r>
                              <a:rPr kumimoji="1" lang="en-US" altLang="zh-TW" sz="3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  <m:r>
                              <a:rPr kumimoji="1" lang="en-US" altLang="zh-TW" sz="3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+</m:t>
                            </m:r>
                            <m:r>
                              <a:rPr kumimoji="1" lang="en-US" altLang="zh-TW" sz="3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𝜙</m:t>
                            </m:r>
                            <m:d>
                              <m:dPr>
                                <m:ctrlPr>
                                  <a:rPr kumimoji="1" lang="en-US" altLang="zh-TW" sz="3600" b="0" i="1" smtClean="0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zh-TW" sz="36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d>
                      </m:e>
                    </m:func>
                  </m:oMath>
                </a14:m>
                <a:endParaRPr kumimoji="1" lang="en-US" altLang="zh-TW" sz="3600" b="0" i="1" dirty="0" smtClean="0">
                  <a:latin typeface="Cambria Math" charset="0"/>
                </a:endParaRPr>
              </a:p>
              <a:p>
                <a:pPr marL="11112" indent="0" algn="ctr">
                  <a:lnSpc>
                    <a:spcPct val="150000"/>
                  </a:lnSpc>
                  <a:buNone/>
                </a:pPr>
                <a:r>
                  <a:rPr kumimoji="1" lang="en-US" altLang="zh-TW" sz="3600" b="0" dirty="0" smtClean="0"/>
                  <a:t>    </a:t>
                </a:r>
                <a14:m>
                  <m:oMath xmlns:m="http://schemas.openxmlformats.org/officeDocument/2006/math">
                    <m:r>
                      <a:rPr kumimoji="1" lang="en-US" altLang="zh-TW" sz="3600" b="0" i="1" smtClean="0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kumimoji="1" lang="en-US" altLang="zh-TW" sz="3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sz="3600" b="0" i="1" smtClean="0">
                            <a:latin typeface="Cambria Math" charset="0"/>
                          </a:rPr>
                          <m:t>𝑠</m:t>
                        </m:r>
                      </m:e>
                      <m:sub>
                        <m:r>
                          <a:rPr kumimoji="1" lang="en-US" altLang="zh-TW" sz="3600" b="0" i="1" smtClean="0">
                            <a:latin typeface="Cambria Math" charset="0"/>
                          </a:rPr>
                          <m:t>𝐼</m:t>
                        </m:r>
                      </m:sub>
                    </m:sSub>
                    <m:d>
                      <m:dPr>
                        <m:ctrlPr>
                          <a:rPr kumimoji="1" lang="en-US" altLang="zh-TW" sz="3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TW" sz="3600" b="0" i="1" smtClean="0">
                            <a:latin typeface="Cambria Math" charset="0"/>
                          </a:rPr>
                          <m:t>𝑡</m:t>
                        </m:r>
                      </m:e>
                    </m:d>
                    <m:func>
                      <m:funcPr>
                        <m:ctrlPr>
                          <a:rPr kumimoji="1" lang="en-US" altLang="zh-TW" sz="36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1" lang="en-US" altLang="zh-TW" sz="3600" b="0" i="0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kumimoji="1" lang="en-US" altLang="zh-TW" sz="3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TW" sz="3600" b="0" i="1" smtClean="0">
                                <a:latin typeface="Cambria Math" charset="0"/>
                              </a:rPr>
                              <m:t>2</m:t>
                            </m:r>
                            <m:r>
                              <a:rPr kumimoji="1" lang="en-US" altLang="zh-TW" sz="3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𝜋</m:t>
                            </m:r>
                            <m:sSub>
                              <m:sSubPr>
                                <m:ctrlPr>
                                  <a:rPr kumimoji="1" lang="en-US" altLang="zh-TW" sz="3600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TW" sz="36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kumimoji="1" lang="en-US" altLang="zh-TW" sz="36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𝑐</m:t>
                                </m:r>
                              </m:sub>
                            </m:sSub>
                            <m:r>
                              <a:rPr kumimoji="1" lang="en-US" altLang="zh-TW" sz="36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e>
                        </m:d>
                      </m:e>
                    </m:func>
                    <m:r>
                      <a:rPr kumimoji="1" lang="en-US" altLang="zh-TW" sz="3600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−</m:t>
                    </m:r>
                    <m:sSub>
                      <m:sSubPr>
                        <m:ctrlPr>
                          <a:rPr kumimoji="1" lang="en-US" altLang="zh-TW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sz="3600" i="1">
                            <a:latin typeface="Cambria Math" charset="0"/>
                          </a:rPr>
                          <m:t>𝑠</m:t>
                        </m:r>
                      </m:e>
                      <m:sub>
                        <m:r>
                          <a:rPr kumimoji="1" lang="en-US" altLang="zh-TW" sz="3600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𝑄</m:t>
                        </m:r>
                      </m:sub>
                    </m:sSub>
                    <m:d>
                      <m:dPr>
                        <m:ctrlPr>
                          <a:rPr kumimoji="1" lang="en-US" altLang="zh-TW" sz="3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TW" sz="3600" i="1">
                            <a:latin typeface="Cambria Math" charset="0"/>
                          </a:rPr>
                          <m:t>𝑡</m:t>
                        </m:r>
                      </m:e>
                    </m:d>
                    <m:func>
                      <m:funcPr>
                        <m:ctrlPr>
                          <a:rPr kumimoji="1" lang="en-US" altLang="zh-TW" sz="36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1" lang="en-US" altLang="zh-TW" sz="3600" b="0" i="0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kumimoji="1" lang="en-US" altLang="zh-TW" sz="3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TW" sz="3600" i="1">
                                <a:latin typeface="Cambria Math" charset="0"/>
                              </a:rPr>
                              <m:t>2</m:t>
                            </m:r>
                            <m:r>
                              <a:rPr kumimoji="1" lang="en-US" altLang="zh-TW" sz="36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𝜋</m:t>
                            </m:r>
                            <m:sSub>
                              <m:sSubPr>
                                <m:ctrlPr>
                                  <a:rPr kumimoji="1" lang="en-US" altLang="zh-TW" sz="3600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TW" sz="36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kumimoji="1" lang="en-US" altLang="zh-TW" sz="36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𝑐</m:t>
                                </m:r>
                              </m:sub>
                            </m:sSub>
                            <m:r>
                              <a:rPr kumimoji="1" lang="en-US" altLang="zh-TW" sz="36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e>
                        </m:d>
                      </m:e>
                    </m:func>
                  </m:oMath>
                </a14:m>
                <a:endParaRPr kumimoji="1" lang="en-US" altLang="zh-TW" sz="3600" b="0" i="1" dirty="0" smtClean="0">
                  <a:latin typeface="Cambria Math" charset="0"/>
                </a:endParaRPr>
              </a:p>
              <a:p>
                <a:r>
                  <a:rPr kumimoji="1"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Time domain to Frequency domain</a:t>
                </a:r>
                <a:endParaRPr kumimoji="1" lang="en-US" altLang="zh-TW" sz="3200" dirty="0"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pPr marL="11112" indent="0">
                  <a:lnSpc>
                    <a:spcPct val="150000"/>
                  </a:lnSpc>
                  <a:buNone/>
                </a:pPr>
                <a:r>
                  <a:rPr kumimoji="1" lang="en-US" altLang="zh-TW" sz="3600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kumimoji="1" lang="en-US" altLang="zh-TW" sz="36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           </a:t>
                </a:r>
                <a14:m>
                  <m:oMath xmlns:m="http://schemas.openxmlformats.org/officeDocument/2006/math">
                    <m:r>
                      <a:rPr kumimoji="1" lang="en-US" altLang="zh-TW" sz="3600" b="0" i="0" smtClean="0">
                        <a:latin typeface="Cambria Math" charset="0"/>
                      </a:rPr>
                      <m:t>            </m:t>
                    </m:r>
                    <m:r>
                      <a:rPr kumimoji="1" lang="en-US" altLang="zh-TW" sz="3600" b="0" i="1" smtClean="0">
                        <a:latin typeface="Cambria Math" charset="0"/>
                      </a:rPr>
                      <m:t>𝑦</m:t>
                    </m:r>
                    <m:d>
                      <m:dPr>
                        <m:ctrlPr>
                          <a:rPr kumimoji="1" lang="en-US" altLang="zh-TW" sz="3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TW" sz="3600" b="0" i="1" smtClean="0">
                            <a:latin typeface="Cambria Math" charset="0"/>
                          </a:rPr>
                          <m:t>𝑡</m:t>
                        </m:r>
                      </m:e>
                    </m:d>
                    <m:r>
                      <a:rPr kumimoji="1" lang="en-US" altLang="zh-TW" sz="3600" b="0" i="1" smtClean="0">
                        <a:latin typeface="Cambria Math" charset="0"/>
                      </a:rPr>
                      <m:t>= </m:t>
                    </m:r>
                    <m:r>
                      <a:rPr kumimoji="1" lang="en-US" altLang="zh-TW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  <m:r>
                      <a:rPr kumimoji="1" lang="en-US" altLang="zh-TW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∙</m:t>
                    </m:r>
                    <m:r>
                      <a:rPr kumimoji="1" lang="en-US" altLang="zh-TW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𝑠</m:t>
                    </m:r>
                    <m:d>
                      <m:dPr>
                        <m:ctrlPr>
                          <a:rPr kumimoji="1" lang="en-US" altLang="zh-TW" sz="3600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kumimoji="1" lang="en-US" altLang="zh-TW" sz="3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  <m:r>
                          <a:rPr kumimoji="1" lang="en-US" altLang="zh-TW" sz="3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</m:t>
                        </m:r>
                        <m:sSub>
                          <m:sSubPr>
                            <m:ctrlPr>
                              <a:rPr kumimoji="1" lang="en-US" altLang="zh-TW" sz="3600" b="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3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e>
                          <m:sub>
                            <m:r>
                              <a:rPr kumimoji="1" lang="en-US" altLang="zh-TW" sz="3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𝑑</m:t>
                            </m:r>
                          </m:sub>
                        </m:sSub>
                      </m:e>
                    </m:d>
                  </m:oMath>
                </a14:m>
                <a:endParaRPr kumimoji="1" lang="en-US" altLang="zh-TW" sz="3600" b="0" i="1" dirty="0" smtClean="0">
                  <a:latin typeface="Cambria Math" charset="0"/>
                  <a:ea typeface="Cambria Math" charset="0"/>
                  <a:cs typeface="Cambria Math" charset="0"/>
                </a:endParaRPr>
              </a:p>
              <a:p>
                <a:pPr marL="11112" indent="0">
                  <a:lnSpc>
                    <a:spcPct val="150000"/>
                  </a:lnSpc>
                  <a:buNone/>
                </a:pPr>
                <a:r>
                  <a:rPr kumimoji="1" lang="en-US" altLang="zh-TW" sz="3600" b="0" dirty="0" smtClean="0"/>
                  <a:t>                </a:t>
                </a:r>
                <a14:m>
                  <m:oMath xmlns:m="http://schemas.openxmlformats.org/officeDocument/2006/math">
                    <m:groupChr>
                      <m:groupChrPr>
                        <m:chr m:val="⇒"/>
                        <m:pos m:val="top"/>
                        <m:ctrlPr>
                          <a:rPr kumimoji="1" lang="en-US" altLang="zh-TW" sz="3600" b="0" i="1" smtClean="0">
                            <a:latin typeface="Cambria Math" panose="02040503050406030204" pitchFamily="18" charset="0"/>
                          </a:rPr>
                        </m:ctrlPr>
                      </m:groupChrPr>
                      <m:e/>
                    </m:groupChr>
                    <m:r>
                      <a:rPr kumimoji="1" lang="en-US" altLang="zh-TW" sz="3600" b="0" i="1" smtClean="0">
                        <a:latin typeface="Cambria Math" charset="0"/>
                      </a:rPr>
                      <m:t>𝑌</m:t>
                    </m:r>
                    <m:d>
                      <m:dPr>
                        <m:ctrlPr>
                          <a:rPr kumimoji="1" lang="en-US" altLang="zh-TW" sz="3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TW" sz="3600" b="0" i="1" smtClean="0">
                            <a:latin typeface="Cambria Math" charset="0"/>
                          </a:rPr>
                          <m:t>𝑓</m:t>
                        </m:r>
                      </m:e>
                    </m:d>
                    <m:r>
                      <a:rPr kumimoji="1" lang="en-US" altLang="zh-TW" sz="3600" b="0" i="1" smtClean="0">
                        <a:latin typeface="Cambria Math" charset="0"/>
                      </a:rPr>
                      <m:t>=</m:t>
                    </m:r>
                    <m:r>
                      <a:rPr kumimoji="1" lang="en-US" altLang="zh-TW" sz="3600" b="0" i="1" smtClean="0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  <m:r>
                      <a:rPr kumimoji="1" lang="en-US" altLang="zh-TW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∙</m:t>
                    </m:r>
                    <m:sSup>
                      <m:sSupPr>
                        <m:ctrlPr>
                          <a:rPr kumimoji="1" lang="en-US" altLang="zh-TW" sz="3600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kumimoji="1" lang="en-US" altLang="zh-TW" sz="36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𝑒</m:t>
                        </m:r>
                      </m:e>
                      <m:sup>
                        <m:r>
                          <a:rPr kumimoji="1" lang="en-US" altLang="zh-TW" sz="36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</m:t>
                        </m:r>
                        <m:r>
                          <a:rPr kumimoji="1" lang="en-US" altLang="zh-TW" sz="3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  <m:r>
                          <a:rPr kumimoji="1" lang="en-US" altLang="zh-TW" sz="36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𝑗</m:t>
                        </m:r>
                        <m:r>
                          <a:rPr kumimoji="1" lang="en-US" altLang="zh-TW" sz="3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𝜋</m:t>
                        </m:r>
                        <m:r>
                          <a:rPr kumimoji="1" lang="en-US" altLang="zh-TW" sz="3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𝑓</m:t>
                        </m:r>
                        <m:sSub>
                          <m:sSubPr>
                            <m:ctrlPr>
                              <a:rPr kumimoji="1" lang="en-US" altLang="zh-TW" sz="36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36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e>
                          <m:sub>
                            <m:r>
                              <a:rPr kumimoji="1" lang="en-US" altLang="zh-TW" sz="36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𝑑</m:t>
                            </m:r>
                          </m:sub>
                        </m:sSub>
                      </m:sup>
                    </m:sSup>
                    <m:r>
                      <a:rPr kumimoji="1" lang="en-US" altLang="zh-TW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∙</m:t>
                    </m:r>
                    <m:r>
                      <a:rPr kumimoji="1" lang="en-US" altLang="zh-TW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kumimoji="1" lang="en-US" altLang="zh-TW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a:rPr kumimoji="1" lang="en-US" altLang="zh-TW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𝑓</m:t>
                    </m:r>
                    <m:r>
                      <a:rPr kumimoji="1" lang="en-US" altLang="zh-TW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)⋯</m:t>
                    </m:r>
                  </m:oMath>
                </a14:m>
                <a:r>
                  <a:rPr kumimoji="1" lang="en-US" altLang="zh-TW" sz="3200" dirty="0" smtClean="0">
                    <a:solidFill>
                      <a:schemeClr val="accent1"/>
                    </a:solidFill>
                  </a:rPr>
                  <a:t>Polar</a:t>
                </a:r>
                <a:r>
                  <a:rPr kumimoji="1" lang="zh-TW" altLang="en-US" sz="3200" dirty="0" smtClean="0">
                    <a:solidFill>
                      <a:schemeClr val="accent1"/>
                    </a:solidFill>
                  </a:rPr>
                  <a:t> </a:t>
                </a:r>
                <a:r>
                  <a:rPr kumimoji="1" lang="en-US" altLang="zh-TW" sz="3200" dirty="0">
                    <a:solidFill>
                      <a:schemeClr val="accent1"/>
                    </a:solidFill>
                  </a:rPr>
                  <a:t>F</a:t>
                </a:r>
                <a:r>
                  <a:rPr kumimoji="1" lang="en-US" altLang="zh-TW" sz="3200" dirty="0" smtClean="0">
                    <a:solidFill>
                      <a:schemeClr val="accent1"/>
                    </a:solidFill>
                  </a:rPr>
                  <a:t>orm</a:t>
                </a:r>
                <a:endParaRPr kumimoji="1" lang="en-US" altLang="zh-TW" sz="3600" dirty="0" smtClean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217" t="-1852" b="-277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5" name="矩形 4"/>
          <p:cNvSpPr/>
          <p:nvPr/>
        </p:nvSpPr>
        <p:spPr>
          <a:xfrm>
            <a:off x="4403557" y="5486400"/>
            <a:ext cx="2382253" cy="8949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2000"/>
          </a:p>
        </p:txBody>
      </p:sp>
    </p:spTree>
    <p:extLst>
      <p:ext uri="{BB962C8B-B14F-4D97-AF65-F5344CB8AC3E}">
        <p14:creationId xmlns:p14="http://schemas.microsoft.com/office/powerpoint/2010/main" val="849226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Query round</a:t>
            </a:r>
            <a:endParaRPr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Query Round </a:t>
            </a:r>
          </a:p>
          <a:p>
            <a:pPr lvl="1"/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an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individual 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frame :</a:t>
            </a:r>
            <a:r>
              <a:rPr lang="zh-TW" altLang="en-US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TW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Query</a:t>
            </a:r>
            <a:r>
              <a:rPr lang="zh-TW" altLang="en-US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TW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Cycle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endParaRPr lang="en-US" altLang="zh-TW" dirty="0">
              <a:latin typeface="Times New Roman" charset="0"/>
              <a:ea typeface="Times New Roman" charset="0"/>
              <a:cs typeface="Times New Roman" charset="0"/>
            </a:endParaRPr>
          </a:p>
          <a:p>
            <a:pPr lvl="1"/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the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series of Query Rounds between power down 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periods</a:t>
            </a:r>
          </a:p>
          <a:p>
            <a:pPr>
              <a:lnSpc>
                <a:spcPct val="150000"/>
              </a:lnSpc>
            </a:pP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The reader can optionally transmit a </a:t>
            </a:r>
            <a:r>
              <a:rPr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Select command </a:t>
            </a:r>
          </a:p>
          <a:p>
            <a:pPr>
              <a:lnSpc>
                <a:spcPct val="150000"/>
              </a:lnSpc>
            </a:pP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Limits the number of active tags by providing a </a:t>
            </a:r>
            <a:r>
              <a:rPr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bit mask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/>
            </a:r>
            <a:b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</a:b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only tags with ID’s (or memory locations) that match this mask will respond in the </a:t>
            </a:r>
            <a:r>
              <a:rPr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subsequent </a:t>
            </a:r>
            <a:r>
              <a:rPr lang="en-US" altLang="zh-TW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round </a:t>
            </a:r>
            <a:endParaRPr lang="en-US" altLang="zh-TW" dirty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225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Query round</a:t>
            </a:r>
            <a:endParaRPr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61</a:t>
            </a:fld>
            <a:endParaRPr 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909" y="2116724"/>
            <a:ext cx="11570182" cy="3605281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0" y="-148281"/>
            <a:ext cx="12282616" cy="7364627"/>
          </a:xfrm>
          <a:prstGeom prst="rect">
            <a:avLst/>
          </a:prstGeom>
          <a:solidFill>
            <a:schemeClr val="tx1">
              <a:lumMod val="65000"/>
              <a:lumOff val="35000"/>
              <a:alpha val="8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60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85" r="62372"/>
          <a:stretch/>
        </p:blipFill>
        <p:spPr>
          <a:xfrm>
            <a:off x="3445329" y="2105839"/>
            <a:ext cx="1208314" cy="3605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788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Query round</a:t>
            </a:r>
            <a:endParaRPr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lnSpc>
                    <a:spcPct val="150000"/>
                  </a:lnSpc>
                </a:pPr>
                <a:r>
                  <a:rPr lang="en-US" altLang="zh-TW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A </a:t>
                </a:r>
                <a:r>
                  <a:rPr lang="en-US" altLang="zh-TW" dirty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Query command </a:t>
                </a:r>
                <a:r>
                  <a:rPr lang="en-US" altLang="zh-TW" dirty="0">
                    <a:latin typeface="Times New Roman" charset="0"/>
                    <a:ea typeface="Times New Roman" charset="0"/>
                    <a:cs typeface="Times New Roman" charset="0"/>
                  </a:rPr>
                  <a:t>is transmitted which contains the fields: 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altLang="zh-TW" dirty="0">
                    <a:latin typeface="Times New Roman" charset="0"/>
                    <a:ea typeface="Times New Roman" charset="0"/>
                    <a:cs typeface="Times New Roman" charset="0"/>
                  </a:rPr>
                  <a:t>D</a:t>
                </a:r>
                <a:r>
                  <a:rPr lang="en-US" altLang="zh-TW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etermine </a:t>
                </a:r>
                <a:r>
                  <a:rPr lang="en-US" altLang="zh-TW" dirty="0">
                    <a:latin typeface="Times New Roman" charset="0"/>
                    <a:ea typeface="Times New Roman" charset="0"/>
                    <a:cs typeface="Times New Roman" charset="0"/>
                  </a:rPr>
                  <a:t>the up-link frequency and data </a:t>
                </a:r>
                <a:r>
                  <a:rPr lang="en-US" altLang="zh-TW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encoding : </a:t>
                </a:r>
                <a:r>
                  <a:rPr lang="en-US" altLang="zh-TW" dirty="0">
                    <a:latin typeface="Times New Roman" charset="0"/>
                    <a:ea typeface="Times New Roman" charset="0"/>
                    <a:cs typeface="Times New Roman" charset="0"/>
                  </a:rPr>
                  <a:t>the </a:t>
                </a:r>
                <a:r>
                  <a:rPr lang="en-US" altLang="zh-TW" dirty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Q parameter </a:t>
                </a:r>
                <a:r>
                  <a:rPr lang="en-US" altLang="zh-TW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and </a:t>
                </a:r>
                <a:r>
                  <a:rPr lang="en-US" altLang="zh-TW" dirty="0">
                    <a:latin typeface="Times New Roman" charset="0"/>
                    <a:ea typeface="Times New Roman" charset="0"/>
                    <a:cs typeface="Times New Roman" charset="0"/>
                  </a:rPr>
                  <a:t>a Target parameter. 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altLang="zh-TW" dirty="0">
                    <a:latin typeface="Times New Roman" charset="0"/>
                    <a:ea typeface="Times New Roman" charset="0"/>
                    <a:cs typeface="Times New Roman" charset="0"/>
                  </a:rPr>
                  <a:t>A tag receives a Query command, it </a:t>
                </a:r>
                <a:r>
                  <a:rPr lang="en-US" altLang="zh-TW" dirty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chooses a random number </a:t>
                </a:r>
                <a:r>
                  <a:rPr lang="en-US" altLang="zh-TW" dirty="0">
                    <a:latin typeface="Times New Roman" charset="0"/>
                    <a:ea typeface="Times New Roman" charset="0"/>
                    <a:cs typeface="Times New Roman" charset="0"/>
                  </a:rPr>
                  <a:t>in the range (0</a:t>
                </a:r>
                <a:r>
                  <a:rPr lang="en-US" altLang="zh-TW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 smtClean="0"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</m:ctrlPr>
                      </m:sSupPr>
                      <m:e>
                        <m:r>
                          <a:rPr lang="en-US" altLang="zh-TW" b="0" i="1" smtClean="0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 2</m:t>
                        </m:r>
                      </m:e>
                      <m:sup>
                        <m:r>
                          <a:rPr lang="en-US" altLang="zh-TW" b="0" i="1" smtClean="0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𝑄</m:t>
                        </m:r>
                      </m:sup>
                    </m:sSup>
                    <m:r>
                      <a:rPr lang="en-US" altLang="zh-TW" b="0" i="1" smtClean="0">
                        <a:latin typeface="Cambria Math" charset="0"/>
                        <a:ea typeface="Times New Roman" charset="0"/>
                        <a:cs typeface="Times New Roman" charset="0"/>
                      </a:rPr>
                      <m:t>−1</m:t>
                    </m:r>
                  </m:oMath>
                </a14:m>
                <a:r>
                  <a:rPr lang="en-US" altLang="zh-TW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), </a:t>
                </a:r>
                <a:r>
                  <a:rPr lang="en-US" altLang="zh-TW" dirty="0">
                    <a:latin typeface="Times New Roman" charset="0"/>
                    <a:ea typeface="Times New Roman" charset="0"/>
                    <a:cs typeface="Times New Roman" charset="0"/>
                  </a:rPr>
                  <a:t>where </a:t>
                </a:r>
                <a:r>
                  <a:rPr lang="en-US" altLang="zh-TW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0 ≤ Q ≤ 15</a:t>
                </a:r>
                <a:r>
                  <a:rPr lang="en-US" altLang="zh-TW" dirty="0">
                    <a:latin typeface="Times New Roman" charset="0"/>
                    <a:ea typeface="Times New Roman" charset="0"/>
                    <a:cs typeface="Times New Roman" charset="0"/>
                  </a:rPr>
                  <a:t>, and the value is </a:t>
                </a:r>
                <a:r>
                  <a:rPr lang="en-US" altLang="zh-TW" dirty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stored in the slot counter of the tag</a:t>
                </a:r>
                <a:r>
                  <a:rPr lang="en-US" altLang="zh-TW" dirty="0">
                    <a:latin typeface="Times New Roman" charset="0"/>
                    <a:ea typeface="Times New Roman" charset="0"/>
                    <a:cs typeface="Times New Roman" charset="0"/>
                  </a:rPr>
                  <a:t>. The tag changes its Inventoried flag. </a:t>
                </a: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952" r="-148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483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Query round</a:t>
            </a:r>
            <a:endParaRPr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63</a:t>
            </a:fld>
            <a:endParaRPr 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909" y="2116724"/>
            <a:ext cx="11570182" cy="3605281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0" y="-148281"/>
            <a:ext cx="12282616" cy="7364627"/>
          </a:xfrm>
          <a:prstGeom prst="rect">
            <a:avLst/>
          </a:prstGeom>
          <a:solidFill>
            <a:schemeClr val="tx1">
              <a:lumMod val="65000"/>
              <a:lumOff val="35000"/>
              <a:alpha val="8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60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44" r="20742"/>
          <a:stretch/>
        </p:blipFill>
        <p:spPr>
          <a:xfrm>
            <a:off x="4620985" y="2105839"/>
            <a:ext cx="4849586" cy="3605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777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Query round</a:t>
            </a:r>
            <a:endParaRPr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If </a:t>
            </a:r>
            <a:r>
              <a:rPr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a tag stores a 0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in its slot counter, it will </a:t>
            </a:r>
            <a:r>
              <a:rPr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transmit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a 16 bit random number (</a:t>
            </a:r>
            <a:r>
              <a:rPr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RN16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) </a:t>
            </a:r>
            <a:r>
              <a:rPr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immediately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The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reader will echo the RN16 in an ACK packet after receiving it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If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the tag successful receives the </a:t>
            </a:r>
            <a:r>
              <a:rPr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ACK with the correct random number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, the tag will backscatter its ID.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873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t>65</a:t>
            </a:fld>
            <a:endParaRPr 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54" t="3929" r="7268" b="6435"/>
          <a:stretch/>
        </p:blipFill>
        <p:spPr>
          <a:xfrm>
            <a:off x="2043955" y="104278"/>
            <a:ext cx="8229600" cy="663549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5396753" y="430308"/>
            <a:ext cx="1631576" cy="13267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19654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49" t="14379" r="8628" b="22614"/>
          <a:stretch/>
        </p:blipFill>
        <p:spPr>
          <a:xfrm>
            <a:off x="4984308" y="2123863"/>
            <a:ext cx="6169412" cy="3698577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RN16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66</a:t>
            </a:fld>
            <a:endParaRPr 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335" y="2703539"/>
            <a:ext cx="3886200" cy="2552700"/>
          </a:xfrm>
          <a:prstGeom prst="rect">
            <a:avLst/>
          </a:prstGeom>
        </p:spPr>
      </p:pic>
      <p:cxnSp>
        <p:nvCxnSpPr>
          <p:cNvPr id="8" name="直線接點 7"/>
          <p:cNvCxnSpPr/>
          <p:nvPr/>
        </p:nvCxnSpPr>
        <p:spPr>
          <a:xfrm>
            <a:off x="6759391" y="1896722"/>
            <a:ext cx="35859" cy="4235134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/>
          <p:cNvSpPr txBox="1"/>
          <p:nvPr/>
        </p:nvSpPr>
        <p:spPr>
          <a:xfrm>
            <a:off x="5002307" y="5663642"/>
            <a:ext cx="1810871" cy="55399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30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Preamble</a:t>
            </a:r>
            <a:endParaRPr kumimoji="1" lang="zh-TW" altLang="en-US" sz="30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8078013" y="5663642"/>
            <a:ext cx="1810871" cy="55399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30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RN16</a:t>
            </a:r>
            <a:endParaRPr kumimoji="1" lang="zh-TW" altLang="en-US" sz="30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6670552" y="1807076"/>
            <a:ext cx="299208" cy="55399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kumimoji="1" lang="en-US" altLang="zh-TW" sz="30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1</a:t>
            </a:r>
            <a:endParaRPr kumimoji="1" lang="zh-TW" altLang="en-US" sz="30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6955032" y="1807076"/>
            <a:ext cx="390648" cy="55399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kumimoji="1" lang="en-US" altLang="zh-TW" sz="30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0</a:t>
            </a:r>
            <a:endParaRPr kumimoji="1" lang="zh-TW" altLang="en-US" sz="30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7249672" y="1808622"/>
            <a:ext cx="390648" cy="55399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kumimoji="1" lang="en-US" altLang="zh-TW" sz="30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0</a:t>
            </a:r>
            <a:endParaRPr kumimoji="1" lang="zh-TW" altLang="en-US" sz="30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7523992" y="1807076"/>
            <a:ext cx="390648" cy="55399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kumimoji="1" lang="en-US" altLang="zh-TW" sz="30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0</a:t>
            </a:r>
            <a:endParaRPr kumimoji="1" lang="zh-TW" altLang="en-US" sz="30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7706872" y="1810179"/>
            <a:ext cx="421128" cy="55399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kumimoji="1" lang="en-US" altLang="zh-TW" sz="30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1</a:t>
            </a:r>
          </a:p>
        </p:txBody>
      </p:sp>
      <p:sp>
        <p:nvSpPr>
          <p:cNvPr id="16" name="文字方塊 15"/>
          <p:cNvSpPr txBox="1"/>
          <p:nvPr/>
        </p:nvSpPr>
        <p:spPr>
          <a:xfrm>
            <a:off x="7899912" y="1807076"/>
            <a:ext cx="390648" cy="55399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kumimoji="1" lang="en-US" altLang="zh-TW" sz="30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0</a:t>
            </a:r>
            <a:endParaRPr kumimoji="1" lang="zh-TW" altLang="en-US" sz="30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8103112" y="1807076"/>
            <a:ext cx="390648" cy="55399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kumimoji="1" lang="en-US" altLang="zh-TW" sz="30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0</a:t>
            </a:r>
            <a:endParaRPr kumimoji="1" lang="zh-TW" altLang="en-US" sz="30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8296152" y="1807778"/>
            <a:ext cx="410968" cy="55399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kumimoji="1" lang="en-US" altLang="zh-TW" sz="30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0</a:t>
            </a:r>
            <a:endParaRPr kumimoji="1" lang="zh-TW" altLang="en-US" sz="30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8661912" y="1807778"/>
            <a:ext cx="370328" cy="55399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kumimoji="1" lang="en-US" altLang="zh-TW" sz="30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1</a:t>
            </a:r>
          </a:p>
        </p:txBody>
      </p:sp>
      <p:sp>
        <p:nvSpPr>
          <p:cNvPr id="20" name="文字方塊 19"/>
          <p:cNvSpPr txBox="1"/>
          <p:nvPr/>
        </p:nvSpPr>
        <p:spPr>
          <a:xfrm>
            <a:off x="8885432" y="1807076"/>
            <a:ext cx="390648" cy="55399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kumimoji="1" lang="en-US" altLang="zh-TW" sz="30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0</a:t>
            </a:r>
            <a:endParaRPr kumimoji="1" lang="zh-TW" altLang="en-US" sz="30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9169912" y="1807076"/>
            <a:ext cx="390648" cy="55399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kumimoji="1" lang="en-US" altLang="zh-TW" sz="30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0</a:t>
            </a:r>
            <a:endParaRPr kumimoji="1" lang="zh-TW" altLang="en-US" sz="30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9423912" y="1807076"/>
            <a:ext cx="421128" cy="55399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kumimoji="1" lang="en-US" altLang="zh-TW" sz="30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1</a:t>
            </a:r>
            <a:endParaRPr kumimoji="1" lang="zh-TW" altLang="en-US" sz="30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3" name="文字方塊 22"/>
          <p:cNvSpPr txBox="1"/>
          <p:nvPr/>
        </p:nvSpPr>
        <p:spPr>
          <a:xfrm>
            <a:off x="9627112" y="1796916"/>
            <a:ext cx="390648" cy="55399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kumimoji="1" lang="en-US" altLang="zh-TW" sz="30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0</a:t>
            </a:r>
            <a:endParaRPr kumimoji="1" lang="zh-TW" altLang="en-US" sz="30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9820152" y="1796916"/>
            <a:ext cx="390648" cy="55399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kumimoji="1" lang="en-US" altLang="zh-TW" sz="30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0</a:t>
            </a:r>
            <a:endParaRPr kumimoji="1" lang="zh-TW" altLang="en-US" sz="30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10104632" y="1800019"/>
            <a:ext cx="380488" cy="55399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kumimoji="1" lang="en-US" altLang="zh-TW" sz="30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0</a:t>
            </a:r>
            <a:endParaRPr kumimoji="1" lang="zh-TW" altLang="en-US" sz="30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10287512" y="1796916"/>
            <a:ext cx="390648" cy="55399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kumimoji="1" lang="en-US" altLang="zh-TW" sz="30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0</a:t>
            </a:r>
            <a:endParaRPr kumimoji="1" lang="zh-TW" altLang="en-US" sz="30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157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zoom/>
      </p:transition>
    </mc:Choice>
    <mc:Fallback xmlns="">
      <p:transition spd="slow">
        <p:zo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5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5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60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650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700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7500"/>
                            </p:stCondLst>
                            <p:childTnLst>
                              <p:par>
                                <p:cTn id="7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Query round</a:t>
            </a:r>
            <a:endParaRPr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67</a:t>
            </a:fld>
            <a:endParaRPr 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909" y="2116724"/>
            <a:ext cx="11570182" cy="3605281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0" y="-148281"/>
            <a:ext cx="12282616" cy="7364627"/>
          </a:xfrm>
          <a:prstGeom prst="rect">
            <a:avLst/>
          </a:prstGeom>
          <a:solidFill>
            <a:schemeClr val="tx1">
              <a:lumMod val="65000"/>
              <a:lumOff val="35000"/>
              <a:alpha val="8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60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34" r="138"/>
          <a:stretch/>
        </p:blipFill>
        <p:spPr>
          <a:xfrm>
            <a:off x="9421585" y="2105839"/>
            <a:ext cx="2432957" cy="3605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507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Query round</a:t>
            </a:r>
            <a:endParaRPr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The reader will send a </a:t>
            </a:r>
            <a:r>
              <a:rPr lang="en-US" altLang="zh-TW" dirty="0" err="1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QueryRepeat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 command to cause 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the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tag to toggle its Inventoried flag. </a:t>
            </a:r>
          </a:p>
          <a:p>
            <a:pPr lvl="1">
              <a:lnSpc>
                <a:spcPct val="150000"/>
              </a:lnSpc>
            </a:pP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If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the ID was not successfully received by the reader, </a:t>
            </a:r>
            <a:r>
              <a:rPr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a NAK command is sent which resets the tag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so that a subsequent </a:t>
            </a:r>
            <a:r>
              <a:rPr lang="en-US" altLang="zh-TW" dirty="0" err="1">
                <a:latin typeface="Times New Roman" charset="0"/>
                <a:ea typeface="Times New Roman" charset="0"/>
                <a:cs typeface="Times New Roman" charset="0"/>
              </a:rPr>
              <a:t>QueryRepeat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 will not result in Inventoried flag being changed. </a:t>
            </a:r>
          </a:p>
          <a:p>
            <a:pPr lvl="1">
              <a:lnSpc>
                <a:spcPct val="150000"/>
              </a:lnSpc>
            </a:pP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A </a:t>
            </a:r>
            <a:r>
              <a:rPr lang="en-US" altLang="zh-TW" dirty="0" err="1">
                <a:latin typeface="Times New Roman" charset="0"/>
                <a:ea typeface="Times New Roman" charset="0"/>
                <a:cs typeface="Times New Roman" charset="0"/>
              </a:rPr>
              <a:t>QueryRepeat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signals</a:t>
            </a:r>
            <a:r>
              <a:rPr lang="zh-TW" altLang="en-US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is </a:t>
            </a:r>
            <a:r>
              <a:rPr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the end of the slot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. 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85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Query round</a:t>
            </a:r>
            <a:endParaRPr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On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receiving the command, </a:t>
            </a:r>
            <a:r>
              <a:rPr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the remaining tags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will: </a:t>
            </a:r>
          </a:p>
          <a:p>
            <a:pPr lvl="1">
              <a:lnSpc>
                <a:spcPct val="150000"/>
              </a:lnSpc>
            </a:pPr>
            <a:r>
              <a:rPr lang="en-US" altLang="zh-TW" dirty="0">
                <a:solidFill>
                  <a:schemeClr val="accent1"/>
                </a:solidFill>
                <a:latin typeface="Times New Roman" charset="0"/>
                <a:ea typeface="Times New Roman" charset="0"/>
                <a:cs typeface="Times New Roman" charset="0"/>
              </a:rPr>
              <a:t>D</a:t>
            </a:r>
            <a:r>
              <a:rPr lang="en-US" altLang="zh-TW" dirty="0" smtClean="0">
                <a:solidFill>
                  <a:schemeClr val="accent1"/>
                </a:solidFill>
                <a:latin typeface="Times New Roman" charset="0"/>
                <a:ea typeface="Times New Roman" charset="0"/>
                <a:cs typeface="Times New Roman" charset="0"/>
              </a:rPr>
              <a:t>ecrement </a:t>
            </a:r>
            <a:r>
              <a:rPr lang="en-US" altLang="zh-TW" dirty="0">
                <a:solidFill>
                  <a:schemeClr val="accent1"/>
                </a:solidFill>
                <a:latin typeface="Times New Roman" charset="0"/>
                <a:ea typeface="Times New Roman" charset="0"/>
                <a:cs typeface="Times New Roman" charset="0"/>
              </a:rPr>
              <a:t>their slot counter </a:t>
            </a:r>
          </a:p>
          <a:p>
            <a:pPr lvl="1">
              <a:lnSpc>
                <a:spcPct val="150000"/>
              </a:lnSpc>
            </a:pP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Respond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with a RN16 if their slot counter is set to 0. </a:t>
            </a:r>
          </a:p>
          <a:p>
            <a:pPr lvl="1">
              <a:lnSpc>
                <a:spcPct val="150000"/>
              </a:lnSpc>
            </a:pP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The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process then repeats, with the number of </a:t>
            </a:r>
            <a:r>
              <a:rPr lang="en-US" altLang="zh-TW" dirty="0" err="1">
                <a:latin typeface="Times New Roman" charset="0"/>
                <a:ea typeface="Times New Roman" charset="0"/>
                <a:cs typeface="Times New Roman" charset="0"/>
              </a:rPr>
              <a:t>QueryRepeats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 being equal to the number of slots set using the Q parameter. </a:t>
            </a:r>
            <a:endParaRPr lang="en-US" altLang="zh-TW" dirty="0">
              <a:effectLst/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790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Channel</a:t>
            </a:r>
            <a:endParaRPr kumimoji="1"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Signal is sent in time domain, but </a:t>
                </a:r>
                <a:r>
                  <a:rPr kumimoji="1" lang="en-US" altLang="zh-TW" sz="3200" dirty="0" smtClean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processed in frequency domain</a:t>
                </a:r>
                <a:r>
                  <a:rPr kumimoji="1"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.</a:t>
                </a:r>
              </a:p>
              <a:p>
                <a:pPr>
                  <a:lnSpc>
                    <a:spcPct val="150000"/>
                  </a:lnSpc>
                </a:pPr>
                <a:r>
                  <a:rPr kumimoji="1" lang="en-US" altLang="zh-TW" sz="3200" b="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Signal in frequency domain</a:t>
                </a:r>
              </a:p>
              <a:p>
                <a:pPr marL="11112" indent="0">
                  <a:lnSpc>
                    <a:spcPct val="150000"/>
                  </a:lnSpc>
                  <a:buNone/>
                </a:pPr>
                <a:r>
                  <a:rPr kumimoji="1" lang="en-US" altLang="zh-TW" sz="3200" b="0" dirty="0" smtClean="0">
                    <a:ea typeface="Times New Roman" charset="0"/>
                    <a:cs typeface="Times New Roman" charset="0"/>
                  </a:rPr>
                  <a:t>			</a:t>
                </a:r>
                <a14:m>
                  <m:oMath xmlns:m="http://schemas.openxmlformats.org/officeDocument/2006/math">
                    <m:r>
                      <a:rPr kumimoji="1" lang="en-US" altLang="zh-TW" sz="4000" b="0" i="1" smtClean="0">
                        <a:latin typeface="Cambria Math" charset="0"/>
                        <a:ea typeface="Times New Roman" charset="0"/>
                        <a:cs typeface="Times New Roman" charset="0"/>
                      </a:rPr>
                      <m:t>𝑌</m:t>
                    </m:r>
                    <m:r>
                      <a:rPr kumimoji="1" lang="en-US" altLang="zh-TW" sz="4000" b="0" i="1" smtClean="0">
                        <a:latin typeface="Cambria Math" charset="0"/>
                        <a:ea typeface="Times New Roman" charset="0"/>
                        <a:cs typeface="Times New Roman" charset="0"/>
                      </a:rPr>
                      <m:t>=</m:t>
                    </m:r>
                    <m:r>
                      <a:rPr kumimoji="1" lang="en-US" altLang="zh-TW" sz="4000" b="0" i="1" smtClean="0">
                        <a:latin typeface="Cambria Math" charset="0"/>
                        <a:ea typeface="Times New Roman" charset="0"/>
                        <a:cs typeface="Times New Roman" charset="0"/>
                      </a:rPr>
                      <m:t>h</m:t>
                    </m:r>
                    <m:r>
                      <a:rPr kumimoji="1" lang="en-US" altLang="zh-TW" sz="40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∙</m:t>
                    </m:r>
                    <m:r>
                      <a:rPr kumimoji="1" lang="en-US" altLang="zh-TW" sz="4000" b="0" i="1" smtClean="0">
                        <a:latin typeface="Cambria Math" charset="0"/>
                        <a:ea typeface="Times New Roman" charset="0"/>
                        <a:cs typeface="Times New Roman" charset="0"/>
                      </a:rPr>
                      <m:t>𝑋</m:t>
                    </m:r>
                    <m:r>
                      <a:rPr kumimoji="1" lang="en-US" altLang="zh-TW" sz="4000" b="0" i="1" smtClean="0">
                        <a:latin typeface="Cambria Math" charset="0"/>
                        <a:ea typeface="Times New Roman" charset="0"/>
                        <a:cs typeface="Times New Roman" charset="0"/>
                      </a:rPr>
                      <m:t>=</m:t>
                    </m:r>
                    <m:r>
                      <a:rPr kumimoji="1" lang="en-US" altLang="zh-TW" sz="4000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  <m:r>
                      <a:rPr kumimoji="1" lang="en-US" altLang="zh-TW" sz="4000" i="1">
                        <a:latin typeface="Cambria Math" charset="0"/>
                        <a:ea typeface="Cambria Math" charset="0"/>
                        <a:cs typeface="Cambria Math" charset="0"/>
                      </a:rPr>
                      <m:t>∙</m:t>
                    </m:r>
                    <m:sSup>
                      <m:sSupPr>
                        <m:ctrlPr>
                          <a:rPr kumimoji="1" lang="en-US" altLang="zh-TW" sz="40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kumimoji="1" lang="en-US" altLang="zh-TW" sz="40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𝑒</m:t>
                        </m:r>
                      </m:e>
                      <m:sup>
                        <m:r>
                          <a:rPr kumimoji="1" lang="en-US" altLang="zh-TW" sz="40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</m:t>
                        </m:r>
                        <m:r>
                          <a:rPr kumimoji="1" lang="en-US" altLang="zh-TW" sz="4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  <m:r>
                          <a:rPr kumimoji="1" lang="en-US" altLang="zh-TW" sz="40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𝑗</m:t>
                        </m:r>
                        <m:r>
                          <a:rPr kumimoji="1" lang="en-US" altLang="zh-TW" sz="4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𝜋</m:t>
                        </m:r>
                        <m:r>
                          <a:rPr kumimoji="1" lang="en-US" altLang="zh-TW" sz="4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𝑓</m:t>
                        </m:r>
                        <m:sSub>
                          <m:sSubPr>
                            <m:ctrlPr>
                              <a:rPr kumimoji="1" lang="en-US" altLang="zh-TW" sz="40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4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e>
                          <m:sub>
                            <m:r>
                              <a:rPr kumimoji="1" lang="en-US" altLang="zh-TW" sz="4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𝑑</m:t>
                            </m:r>
                          </m:sub>
                        </m:sSub>
                      </m:sup>
                    </m:sSup>
                    <m:r>
                      <a:rPr kumimoji="1" lang="en-US" altLang="zh-TW" sz="40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∙</m:t>
                    </m:r>
                    <m:r>
                      <a:rPr kumimoji="1" lang="en-US" altLang="zh-TW" sz="40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𝑋</m:t>
                    </m:r>
                  </m:oMath>
                </a14:m>
                <a:endParaRPr kumimoji="1" lang="en-US" altLang="zh-TW" sz="4000" b="0" i="1" dirty="0" smtClean="0">
                  <a:latin typeface="Cambria Math" charset="0"/>
                  <a:ea typeface="Cambria Math" charset="0"/>
                  <a:cs typeface="Cambria Math" charset="0"/>
                </a:endParaRPr>
              </a:p>
              <a:p>
                <a:pPr marL="11112" indent="0">
                  <a:lnSpc>
                    <a:spcPct val="150000"/>
                  </a:lnSpc>
                  <a:buNone/>
                </a:pPr>
                <a:r>
                  <a:rPr kumimoji="1" lang="en-US" altLang="zh-TW" sz="3600" b="0" dirty="0" smtClean="0">
                    <a:ea typeface="Cambria Math" charset="0"/>
                    <a:cs typeface="Cambria Math" charset="0"/>
                  </a:rPr>
                  <a:t>      	</a:t>
                </a:r>
                <a:r>
                  <a:rPr kumimoji="1" lang="en-US" altLang="zh-TW" sz="3600" dirty="0">
                    <a:solidFill>
                      <a:schemeClr val="accent1"/>
                    </a:solidFill>
                    <a:ea typeface="Cambria Math" charset="0"/>
                    <a:cs typeface="Cambria Math" charset="0"/>
                  </a:rPr>
                  <a:t>C</a:t>
                </a:r>
                <a:r>
                  <a:rPr kumimoji="1" lang="en-US" altLang="zh-TW" sz="3600" b="0" dirty="0" smtClean="0">
                    <a:solidFill>
                      <a:schemeClr val="accent1"/>
                    </a:solidFill>
                    <a:ea typeface="Cambria Math" charset="0"/>
                    <a:cs typeface="Cambria Math" charset="0"/>
                  </a:rPr>
                  <a:t>hannel</a:t>
                </a:r>
                <a:r>
                  <a:rPr kumimoji="1" lang="en-US" altLang="zh-TW" sz="3600" b="0" dirty="0" smtClean="0">
                    <a:ea typeface="Cambria Math" charset="0"/>
                    <a:cs typeface="Cambria Math" charset="0"/>
                  </a:rPr>
                  <a:t>	    </a:t>
                </a:r>
                <a14:m>
                  <m:oMath xmlns:m="http://schemas.openxmlformats.org/officeDocument/2006/math">
                    <m:r>
                      <a:rPr kumimoji="1" lang="en-US" altLang="zh-TW" sz="40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h</m:t>
                    </m:r>
                    <m:r>
                      <a:rPr kumimoji="1" lang="en-US" altLang="zh-TW" sz="40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kumimoji="1" lang="en-US" altLang="zh-TW" sz="4000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  <m:r>
                      <a:rPr kumimoji="1" lang="en-US" altLang="zh-TW" sz="4000" i="1">
                        <a:latin typeface="Cambria Math" charset="0"/>
                        <a:ea typeface="Cambria Math" charset="0"/>
                        <a:cs typeface="Cambria Math" charset="0"/>
                      </a:rPr>
                      <m:t>∙</m:t>
                    </m:r>
                    <m:sSup>
                      <m:sSupPr>
                        <m:ctrlPr>
                          <a:rPr kumimoji="1" lang="en-US" altLang="zh-TW" sz="40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kumimoji="1" lang="en-US" altLang="zh-TW" sz="40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𝑒</m:t>
                        </m:r>
                      </m:e>
                      <m:sup>
                        <m:r>
                          <a:rPr kumimoji="1" lang="en-US" altLang="zh-TW" sz="40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</m:t>
                        </m:r>
                        <m:r>
                          <a:rPr kumimoji="1" lang="en-US" altLang="zh-TW" sz="4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  <m:r>
                          <a:rPr kumimoji="1" lang="en-US" altLang="zh-TW" sz="40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𝑗</m:t>
                        </m:r>
                        <m:r>
                          <a:rPr kumimoji="1" lang="en-US" altLang="zh-TW" sz="4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𝜋</m:t>
                        </m:r>
                        <m:r>
                          <a:rPr kumimoji="1" lang="en-US" altLang="zh-TW" sz="4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𝑓</m:t>
                        </m:r>
                        <m:sSub>
                          <m:sSubPr>
                            <m:ctrlPr>
                              <a:rPr kumimoji="1" lang="en-US" altLang="zh-TW" sz="40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4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e>
                          <m:sub>
                            <m:r>
                              <a:rPr kumimoji="1" lang="en-US" altLang="zh-TW" sz="4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𝑑</m:t>
                            </m:r>
                          </m:sub>
                        </m:sSub>
                      </m:sup>
                    </m:sSup>
                  </m:oMath>
                </a14:m>
                <a:endParaRPr kumimoji="1" lang="en-US" altLang="zh-TW" sz="3600" dirty="0" smtClean="0">
                  <a:latin typeface="Cambria Math" charset="0"/>
                  <a:ea typeface="Cambria Math" charset="0"/>
                  <a:cs typeface="Cambria Math" charset="0"/>
                </a:endParaRPr>
              </a:p>
              <a:p>
                <a:pPr marL="11112" indent="0">
                  <a:lnSpc>
                    <a:spcPct val="150000"/>
                  </a:lnSpc>
                  <a:buNone/>
                </a:pPr>
                <a:r>
                  <a:rPr kumimoji="1" lang="en-US" altLang="zh-TW" sz="4000" dirty="0" smtClean="0">
                    <a:ea typeface="Cambria Math" charset="0"/>
                    <a:cs typeface="Cambria Math" charset="0"/>
                  </a:rPr>
                  <a:t>	</a:t>
                </a:r>
                <a:r>
                  <a:rPr kumimoji="1" lang="en-US" altLang="zh-TW" sz="4000" dirty="0" smtClean="0">
                    <a:solidFill>
                      <a:srgbClr val="FF0000"/>
                    </a:solidFill>
                    <a:ea typeface="Cambria Math" charset="0"/>
                    <a:cs typeface="Cambria Math" charset="0"/>
                  </a:rPr>
                  <a:t>Phase</a:t>
                </a:r>
                <a:r>
                  <a:rPr kumimoji="1" lang="en-US" altLang="zh-TW" sz="4000" dirty="0" smtClean="0">
                    <a:ea typeface="Cambria Math" charset="0"/>
                    <a:cs typeface="Cambria Math" charset="0"/>
                  </a:rPr>
                  <a:t> 	  	</a:t>
                </a:r>
                <a14:m>
                  <m:oMath xmlns:m="http://schemas.openxmlformats.org/officeDocument/2006/math">
                    <m:r>
                      <a:rPr kumimoji="1" lang="en-US" altLang="zh-TW" sz="36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𝜑</m:t>
                    </m:r>
                    <m:r>
                      <a:rPr kumimoji="1" lang="en-US" altLang="zh-TW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kumimoji="1" lang="en-US" altLang="zh-TW" sz="4000" i="1">
                        <a:latin typeface="Cambria Math" charset="0"/>
                        <a:ea typeface="Cambria Math" charset="0"/>
                        <a:cs typeface="Cambria Math" charset="0"/>
                      </a:rPr>
                      <m:t>2</m:t>
                    </m:r>
                    <m:r>
                      <a:rPr kumimoji="1" lang="en-US" altLang="zh-TW" sz="4000" i="1">
                        <a:latin typeface="Cambria Math" charset="0"/>
                        <a:ea typeface="Cambria Math" charset="0"/>
                        <a:cs typeface="Cambria Math" charset="0"/>
                      </a:rPr>
                      <m:t>𝜋</m:t>
                    </m:r>
                    <m:r>
                      <a:rPr kumimoji="1" lang="en-US" altLang="zh-TW" sz="4000" i="1">
                        <a:latin typeface="Cambria Math" charset="0"/>
                        <a:ea typeface="Cambria Math" charset="0"/>
                        <a:cs typeface="Cambria Math" charset="0"/>
                      </a:rPr>
                      <m:t>𝑓</m:t>
                    </m:r>
                    <m:sSub>
                      <m:sSubPr>
                        <m:ctrlPr>
                          <a:rPr kumimoji="1" lang="en-US" altLang="zh-TW" sz="40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kumimoji="1" lang="en-US" altLang="zh-TW" sz="4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e>
                      <m:sub>
                        <m:r>
                          <a:rPr kumimoji="1" lang="en-US" altLang="zh-TW" sz="4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𝑑</m:t>
                        </m:r>
                      </m:sub>
                    </m:sSub>
                  </m:oMath>
                </a14:m>
                <a:endParaRPr kumimoji="1" lang="zh-TW" altLang="en-US" sz="4400" dirty="0">
                  <a:latin typeface="Cambria Math" charset="0"/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217" t="-185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821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Query round</a:t>
            </a:r>
            <a:endParaRPr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70</a:t>
            </a:fld>
            <a:endParaRPr 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82" y="2162123"/>
            <a:ext cx="12108036" cy="3514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359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Related Work </a:t>
            </a:r>
            <a:endParaRPr kumimoji="1"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Fundamental </a:t>
            </a:r>
          </a:p>
          <a:p>
            <a:pPr lvl="1">
              <a:lnSpc>
                <a:spcPct val="150000"/>
              </a:lnSpc>
            </a:pP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Michael </a:t>
            </a:r>
            <a:r>
              <a:rPr lang="en-US" altLang="zh-TW" dirty="0" err="1">
                <a:latin typeface="Times New Roman" charset="0"/>
                <a:ea typeface="Times New Roman" charset="0"/>
                <a:cs typeface="Times New Roman" charset="0"/>
              </a:rPr>
              <a:t>Buettner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 , David </a:t>
            </a:r>
            <a:r>
              <a:rPr lang="en-US" altLang="zh-TW" dirty="0" err="1" smtClean="0">
                <a:latin typeface="Times New Roman" charset="0"/>
                <a:ea typeface="Times New Roman" charset="0"/>
                <a:cs typeface="Times New Roman" charset="0"/>
              </a:rPr>
              <a:t>Wetherall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TW" b="1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An empirical study of UHF RFID </a:t>
            </a:r>
            <a:r>
              <a:rPr lang="en-US" altLang="zh-TW" b="1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performance</a:t>
            </a:r>
            <a:r>
              <a:rPr lang="en-US" altLang="zh-TW" b="1" dirty="0" smtClean="0">
                <a:latin typeface="Times New Roman" charset="0"/>
                <a:ea typeface="Times New Roman" charset="0"/>
                <a:cs typeface="Times New Roman" charset="0"/>
              </a:rPr>
              <a:t>.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14th ACM Int. Conf. on </a:t>
            </a:r>
            <a:r>
              <a:rPr lang="en-US" altLang="zh-TW" dirty="0" err="1" smtClean="0">
                <a:latin typeface="Times New Roman" charset="0"/>
                <a:ea typeface="Times New Roman" charset="0"/>
                <a:cs typeface="Times New Roman" charset="0"/>
              </a:rPr>
              <a:t>MobiCom</a:t>
            </a:r>
            <a:endParaRPr lang="en-US" altLang="zh-TW" b="1" dirty="0">
              <a:latin typeface="Times New Roman" charset="0"/>
              <a:ea typeface="Times New Roman" charset="0"/>
              <a:cs typeface="Times New Roman" charset="0"/>
            </a:endParaRPr>
          </a:p>
          <a:p>
            <a:pPr lvl="1">
              <a:lnSpc>
                <a:spcPct val="150000"/>
              </a:lnSpc>
            </a:pPr>
            <a:r>
              <a:rPr lang="en-US" altLang="zh-TW" dirty="0" err="1">
                <a:latin typeface="Times New Roman" charset="0"/>
                <a:ea typeface="Times New Roman" charset="0"/>
                <a:cs typeface="Times New Roman" charset="0"/>
              </a:rPr>
              <a:t>EPCglobal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. </a:t>
            </a:r>
            <a:r>
              <a:rPr lang="en-US" altLang="zh-TW" dirty="0" err="1">
                <a:latin typeface="Times New Roman" charset="0"/>
                <a:ea typeface="Times New Roman" charset="0"/>
                <a:cs typeface="Times New Roman" charset="0"/>
              </a:rPr>
              <a:t>Epc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 radio-frequency identity protocols class-1 generation-2 uhf </a:t>
            </a:r>
            <a:r>
              <a:rPr lang="en-US" altLang="zh-TW" dirty="0" err="1">
                <a:latin typeface="Times New Roman" charset="0"/>
                <a:ea typeface="Times New Roman" charset="0"/>
                <a:cs typeface="Times New Roman" charset="0"/>
              </a:rPr>
              <a:t>rfid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 protocol for communications at 860 mhz-960 </a:t>
            </a:r>
            <a:r>
              <a:rPr lang="en-US" altLang="zh-TW" dirty="0" err="1">
                <a:latin typeface="Times New Roman" charset="0"/>
                <a:ea typeface="Times New Roman" charset="0"/>
                <a:cs typeface="Times New Roman" charset="0"/>
              </a:rPr>
              <a:t>mhz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 version 2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.0.0. , 2013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655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Related Work </a:t>
            </a:r>
            <a:endParaRPr kumimoji="1"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>
              <a:lnSpc>
                <a:spcPct val="150000"/>
              </a:lnSpc>
            </a:pP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Localization </a:t>
            </a:r>
          </a:p>
          <a:p>
            <a:pPr lvl="1" fontAlgn="base"/>
            <a:r>
              <a:rPr lang="en-US" altLang="zh-TW" sz="2400" dirty="0" err="1" smtClean="0">
                <a:latin typeface="Times New Roman" charset="0"/>
                <a:ea typeface="Times New Roman" charset="0"/>
                <a:cs typeface="Times New Roman" charset="0"/>
              </a:rPr>
              <a:t>Jue</a:t>
            </a:r>
            <a:r>
              <a:rPr lang="en-US" altLang="zh-TW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TW" sz="2400" dirty="0">
                <a:latin typeface="Times New Roman" charset="0"/>
                <a:ea typeface="Times New Roman" charset="0"/>
                <a:cs typeface="Times New Roman" charset="0"/>
              </a:rPr>
              <a:t>Wang, Dina </a:t>
            </a:r>
            <a:r>
              <a:rPr lang="en-US" altLang="zh-TW" sz="2400" dirty="0" err="1" smtClean="0">
                <a:latin typeface="Times New Roman" charset="0"/>
                <a:ea typeface="Times New Roman" charset="0"/>
                <a:cs typeface="Times New Roman" charset="0"/>
              </a:rPr>
              <a:t>Katabi</a:t>
            </a:r>
            <a:r>
              <a:rPr lang="en-US" altLang="zh-TW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TW" sz="2400" b="1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Dude, where's my card?: RFID positioning that works with multipath and non-line of sight</a:t>
            </a:r>
            <a:r>
              <a:rPr lang="en-US" altLang="zh-TW" sz="2400" b="1" dirty="0">
                <a:latin typeface="Times New Roman" charset="0"/>
                <a:ea typeface="Times New Roman" charset="0"/>
                <a:cs typeface="Times New Roman" charset="0"/>
              </a:rPr>
              <a:t>. </a:t>
            </a:r>
            <a:r>
              <a:rPr lang="en-US" altLang="zh-TW" sz="2400" dirty="0" smtClean="0">
                <a:latin typeface="Times New Roman" charset="0"/>
                <a:ea typeface="Times New Roman" charset="0"/>
                <a:cs typeface="Times New Roman" charset="0"/>
              </a:rPr>
              <a:t>the </a:t>
            </a:r>
            <a:r>
              <a:rPr lang="en-US" altLang="zh-TW" sz="2400" dirty="0">
                <a:latin typeface="Times New Roman" charset="0"/>
                <a:ea typeface="Times New Roman" charset="0"/>
                <a:cs typeface="Times New Roman" charset="0"/>
              </a:rPr>
              <a:t>ACM </a:t>
            </a:r>
            <a:r>
              <a:rPr lang="en-US" altLang="zh-TW" sz="2400" dirty="0" smtClean="0">
                <a:latin typeface="Times New Roman" charset="0"/>
                <a:ea typeface="Times New Roman" charset="0"/>
                <a:cs typeface="Times New Roman" charset="0"/>
              </a:rPr>
              <a:t>SIGCOMM, </a:t>
            </a:r>
            <a:r>
              <a:rPr lang="en-US" altLang="zh-TW" sz="2400" dirty="0">
                <a:latin typeface="Times New Roman" charset="0"/>
                <a:ea typeface="Times New Roman" charset="0"/>
                <a:cs typeface="Times New Roman" charset="0"/>
              </a:rPr>
              <a:t>2013</a:t>
            </a:r>
            <a:r>
              <a:rPr lang="en-US" altLang="zh-TW" b="1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endParaRPr lang="en-US" altLang="zh-TW" dirty="0">
              <a:latin typeface="Times New Roman" charset="0"/>
              <a:ea typeface="Times New Roman" charset="0"/>
              <a:cs typeface="Times New Roman" charset="0"/>
            </a:endParaRPr>
          </a:p>
          <a:p>
            <a:pPr fontAlgn="base">
              <a:lnSpc>
                <a:spcPct val="150000"/>
              </a:lnSpc>
            </a:pP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Tracking </a:t>
            </a:r>
          </a:p>
          <a:p>
            <a:pPr lvl="1" fontAlgn="base"/>
            <a:r>
              <a:rPr lang="en-US" altLang="zh-TW" sz="2400" dirty="0">
                <a:latin typeface="Times New Roman" charset="0"/>
                <a:ea typeface="Times New Roman" charset="0"/>
                <a:cs typeface="Times New Roman" charset="0"/>
              </a:rPr>
              <a:t>Lei Yang, </a:t>
            </a:r>
            <a:r>
              <a:rPr lang="en-US" altLang="zh-TW" sz="2400" dirty="0" err="1">
                <a:latin typeface="Times New Roman" charset="0"/>
                <a:ea typeface="Times New Roman" charset="0"/>
                <a:cs typeface="Times New Roman" charset="0"/>
              </a:rPr>
              <a:t>Yekui</a:t>
            </a:r>
            <a:r>
              <a:rPr lang="en-US" altLang="zh-TW" sz="2400" dirty="0">
                <a:latin typeface="Times New Roman" charset="0"/>
                <a:ea typeface="Times New Roman" charset="0"/>
                <a:cs typeface="Times New Roman" charset="0"/>
              </a:rPr>
              <a:t> Chen </a:t>
            </a:r>
            <a:r>
              <a:rPr lang="en-US" altLang="zh-TW" sz="2400" dirty="0" err="1">
                <a:latin typeface="Times New Roman" charset="0"/>
                <a:ea typeface="Times New Roman" charset="0"/>
                <a:cs typeface="Times New Roman" charset="0"/>
              </a:rPr>
              <a:t>Tagoram</a:t>
            </a:r>
            <a:r>
              <a:rPr lang="en-US" altLang="zh-TW" sz="2400" dirty="0">
                <a:latin typeface="Times New Roman" charset="0"/>
                <a:ea typeface="Times New Roman" charset="0"/>
                <a:cs typeface="Times New Roman" charset="0"/>
              </a:rPr>
              <a:t>: </a:t>
            </a:r>
            <a:r>
              <a:rPr lang="en-US" altLang="zh-TW" sz="2400" b="1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Real-Time Tracking of Mobile RFID Tags to High Precision Using COTS </a:t>
            </a:r>
            <a:r>
              <a:rPr lang="en-US" altLang="zh-TW" sz="2400" b="1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Devices</a:t>
            </a:r>
            <a:r>
              <a:rPr lang="en-US" altLang="zh-TW" sz="2400" dirty="0" smtClean="0">
                <a:latin typeface="Times New Roman" charset="0"/>
                <a:ea typeface="Times New Roman" charset="0"/>
                <a:cs typeface="Times New Roman" charset="0"/>
              </a:rPr>
              <a:t>. ACM </a:t>
            </a:r>
            <a:r>
              <a:rPr lang="en-US" altLang="zh-TW" sz="2400" dirty="0">
                <a:latin typeface="Times New Roman" charset="0"/>
                <a:ea typeface="Times New Roman" charset="0"/>
                <a:cs typeface="Times New Roman" charset="0"/>
              </a:rPr>
              <a:t>Int. Conf. on </a:t>
            </a:r>
            <a:r>
              <a:rPr lang="en-US" altLang="zh-TW" sz="2400" dirty="0" err="1" smtClean="0">
                <a:latin typeface="Times New Roman" charset="0"/>
                <a:ea typeface="Times New Roman" charset="0"/>
                <a:cs typeface="Times New Roman" charset="0"/>
              </a:rPr>
              <a:t>MobiCom</a:t>
            </a:r>
            <a:r>
              <a:rPr lang="en-US" altLang="zh-TW" sz="2400" dirty="0" smtClean="0">
                <a:latin typeface="Times New Roman" charset="0"/>
                <a:ea typeface="Times New Roman" charset="0"/>
                <a:cs typeface="Times New Roman" charset="0"/>
              </a:rPr>
              <a:t>, 2014</a:t>
            </a:r>
            <a:endParaRPr lang="en-US" altLang="zh-TW" sz="24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fontAlgn="base">
              <a:lnSpc>
                <a:spcPct val="150000"/>
              </a:lnSpc>
            </a:pP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D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evice-free  </a:t>
            </a:r>
          </a:p>
          <a:p>
            <a:pPr lvl="1" fontAlgn="base"/>
            <a:r>
              <a:rPr lang="en-US" altLang="zh-TW" sz="2400" dirty="0" err="1">
                <a:latin typeface="Times New Roman" charset="0"/>
                <a:ea typeface="Times New Roman" charset="0"/>
                <a:cs typeface="Times New Roman" charset="0"/>
              </a:rPr>
              <a:t>Chuyu</a:t>
            </a:r>
            <a:r>
              <a:rPr lang="en-US" altLang="zh-TW" sz="2400" dirty="0">
                <a:latin typeface="Times New Roman" charset="0"/>
                <a:ea typeface="Times New Roman" charset="0"/>
                <a:cs typeface="Times New Roman" charset="0"/>
              </a:rPr>
              <a:t> Wang, Jian Liu, </a:t>
            </a:r>
            <a:r>
              <a:rPr lang="en-US" altLang="zh-TW" sz="2400" dirty="0" err="1">
                <a:latin typeface="Times New Roman" charset="0"/>
                <a:ea typeface="Times New Roman" charset="0"/>
                <a:cs typeface="Times New Roman" charset="0"/>
              </a:rPr>
              <a:t>Yingying</a:t>
            </a:r>
            <a:r>
              <a:rPr lang="en-US" altLang="zh-TW" sz="2400" dirty="0">
                <a:latin typeface="Times New Roman" charset="0"/>
                <a:ea typeface="Times New Roman" charset="0"/>
                <a:cs typeface="Times New Roman" charset="0"/>
              </a:rPr>
              <a:t> Chen </a:t>
            </a:r>
            <a:r>
              <a:rPr lang="en-US" altLang="zh-TW" sz="2400" b="1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Multi-Touch in the Air: Device-Free Finger Tracking and Gesture Recognition via COTS </a:t>
            </a:r>
            <a:r>
              <a:rPr lang="en-US" altLang="zh-TW" sz="2400" b="1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RFID</a:t>
            </a:r>
            <a:r>
              <a:rPr lang="en-US" altLang="zh-TW" sz="2400" dirty="0" smtClean="0">
                <a:latin typeface="Times New Roman" charset="0"/>
                <a:ea typeface="Times New Roman" charset="0"/>
                <a:cs typeface="Times New Roman" charset="0"/>
              </a:rPr>
              <a:t>. IEEE </a:t>
            </a:r>
            <a:r>
              <a:rPr lang="en-US" altLang="zh-TW" sz="2400" dirty="0" err="1" smtClean="0">
                <a:latin typeface="Times New Roman" charset="0"/>
                <a:ea typeface="Times New Roman" charset="0"/>
                <a:cs typeface="Times New Roman" charset="0"/>
              </a:rPr>
              <a:t>Infocom</a:t>
            </a:r>
            <a:r>
              <a:rPr lang="en-US" altLang="zh-TW" sz="2400" dirty="0" smtClean="0">
                <a:latin typeface="Times New Roman" charset="0"/>
                <a:ea typeface="Times New Roman" charset="0"/>
                <a:cs typeface="Times New Roman" charset="0"/>
              </a:rPr>
              <a:t>, 2018</a:t>
            </a:r>
            <a:endParaRPr lang="en-US" altLang="zh-TW" sz="24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lvl="1" fontAlgn="base"/>
            <a:endParaRPr lang="en-US" altLang="zh-TW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024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Related Work </a:t>
            </a:r>
            <a:endParaRPr kumimoji="1"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35360" y="1700808"/>
            <a:ext cx="11521280" cy="4610906"/>
          </a:xfrm>
        </p:spPr>
        <p:txBody>
          <a:bodyPr/>
          <a:lstStyle/>
          <a:p>
            <a:pPr fontAlgn="base">
              <a:lnSpc>
                <a:spcPct val="150000"/>
              </a:lnSpc>
            </a:pP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Search tags </a:t>
            </a:r>
          </a:p>
          <a:p>
            <a:pPr lvl="1" fontAlgn="base"/>
            <a:r>
              <a:rPr lang="en-US" altLang="zh-TW" sz="2400" dirty="0" err="1">
                <a:latin typeface="Times New Roman" charset="0"/>
                <a:ea typeface="Times New Roman" charset="0"/>
                <a:cs typeface="Times New Roman" charset="0"/>
              </a:rPr>
              <a:t>Jihong</a:t>
            </a:r>
            <a:r>
              <a:rPr lang="en-US" altLang="zh-TW" sz="2400" dirty="0">
                <a:latin typeface="Times New Roman" charset="0"/>
                <a:ea typeface="Times New Roman" charset="0"/>
                <a:cs typeface="Times New Roman" charset="0"/>
              </a:rPr>
              <a:t> Yu, Wei Gong, </a:t>
            </a:r>
            <a:r>
              <a:rPr lang="en-US" altLang="zh-TW" sz="2400" dirty="0" err="1">
                <a:latin typeface="Times New Roman" charset="0"/>
                <a:ea typeface="Times New Roman" charset="0"/>
                <a:cs typeface="Times New Roman" charset="0"/>
              </a:rPr>
              <a:t>Jiangchuan</a:t>
            </a:r>
            <a:r>
              <a:rPr lang="en-US" altLang="zh-TW" sz="2400" dirty="0">
                <a:latin typeface="Times New Roman" charset="0"/>
                <a:ea typeface="Times New Roman" charset="0"/>
                <a:cs typeface="Times New Roman" charset="0"/>
              </a:rPr>
              <a:t> Liu </a:t>
            </a:r>
            <a:r>
              <a:rPr lang="en-US" altLang="zh-TW" sz="2400" b="1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Fast and Reliable Tag Search in Large-Scale RFID Systems: A Probabilistic Tree-based </a:t>
            </a:r>
            <a:r>
              <a:rPr lang="en-US" altLang="zh-TW" sz="2400" b="1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Approach</a:t>
            </a:r>
            <a:r>
              <a:rPr lang="en-US" altLang="zh-TW" sz="2400" dirty="0" smtClean="0">
                <a:latin typeface="Times New Roman" charset="0"/>
                <a:ea typeface="Times New Roman" charset="0"/>
                <a:cs typeface="Times New Roman" charset="0"/>
              </a:rPr>
              <a:t>. </a:t>
            </a:r>
            <a:r>
              <a:rPr lang="en-US" altLang="zh-TW" sz="2400" dirty="0">
                <a:latin typeface="Times New Roman" charset="0"/>
                <a:ea typeface="Times New Roman" charset="0"/>
                <a:cs typeface="Times New Roman" charset="0"/>
              </a:rPr>
              <a:t>IEEE </a:t>
            </a:r>
            <a:r>
              <a:rPr lang="en-US" altLang="zh-TW" sz="2400" dirty="0" err="1" smtClean="0">
                <a:latin typeface="Times New Roman" charset="0"/>
                <a:ea typeface="Times New Roman" charset="0"/>
                <a:cs typeface="Times New Roman" charset="0"/>
              </a:rPr>
              <a:t>Infocom</a:t>
            </a:r>
            <a:r>
              <a:rPr lang="en-US" altLang="zh-TW" sz="2400" dirty="0" smtClean="0">
                <a:latin typeface="Times New Roman" charset="0"/>
                <a:ea typeface="Times New Roman" charset="0"/>
                <a:cs typeface="Times New Roman" charset="0"/>
              </a:rPr>
              <a:t>, 2017</a:t>
            </a:r>
            <a:endParaRPr lang="en-US" altLang="zh-TW" sz="24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fontAlgn="base">
              <a:lnSpc>
                <a:spcPct val="150000"/>
              </a:lnSpc>
            </a:pP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F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ind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missing/unknown 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tags</a:t>
            </a:r>
          </a:p>
          <a:p>
            <a:pPr lvl="1" fontAlgn="base"/>
            <a:r>
              <a:rPr lang="en-US" altLang="zh-TW" sz="2400" dirty="0">
                <a:latin typeface="Times New Roman" charset="0"/>
                <a:ea typeface="Times New Roman" charset="0"/>
                <a:cs typeface="Times New Roman" charset="0"/>
              </a:rPr>
              <a:t>Muhammad </a:t>
            </a:r>
            <a:r>
              <a:rPr lang="en-US" altLang="zh-TW" sz="2400" dirty="0" err="1" smtClean="0">
                <a:latin typeface="Times New Roman" charset="0"/>
                <a:ea typeface="Times New Roman" charset="0"/>
                <a:cs typeface="Times New Roman" charset="0"/>
              </a:rPr>
              <a:t>Shahzad</a:t>
            </a:r>
            <a:r>
              <a:rPr lang="en-US" altLang="zh-TW" sz="2400" dirty="0">
                <a:latin typeface="Times New Roman" charset="0"/>
                <a:ea typeface="Times New Roman" charset="0"/>
                <a:cs typeface="Times New Roman" charset="0"/>
              </a:rPr>
              <a:t>, Alex X. </a:t>
            </a:r>
            <a:r>
              <a:rPr lang="en-US" altLang="zh-TW" sz="2400" dirty="0" smtClean="0">
                <a:latin typeface="Times New Roman" charset="0"/>
                <a:ea typeface="Times New Roman" charset="0"/>
                <a:cs typeface="Times New Roman" charset="0"/>
              </a:rPr>
              <a:t>Liu </a:t>
            </a:r>
            <a:r>
              <a:rPr lang="en-US" altLang="zh-TW" sz="2400" b="1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Fast </a:t>
            </a:r>
            <a:r>
              <a:rPr lang="en-US" altLang="zh-TW" sz="2400" b="1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and Reliable Detection and Identification of Missing RFID Tags in the Wild</a:t>
            </a:r>
            <a:r>
              <a:rPr lang="en-US" altLang="zh-TW" sz="2400" dirty="0">
                <a:latin typeface="Times New Roman" charset="0"/>
                <a:ea typeface="Times New Roman" charset="0"/>
                <a:cs typeface="Times New Roman" charset="0"/>
              </a:rPr>
              <a:t>. IEEE/ACM Transactions on </a:t>
            </a:r>
            <a:r>
              <a:rPr lang="en-US" altLang="zh-TW" sz="2400" dirty="0" smtClean="0">
                <a:latin typeface="Times New Roman" charset="0"/>
                <a:ea typeface="Times New Roman" charset="0"/>
                <a:cs typeface="Times New Roman" charset="0"/>
              </a:rPr>
              <a:t>Networking, 2016</a:t>
            </a:r>
            <a:endParaRPr lang="en-US" altLang="zh-TW" dirty="0">
              <a:latin typeface="Times New Roman" charset="0"/>
              <a:ea typeface="Times New Roman" charset="0"/>
              <a:cs typeface="Times New Roman" charset="0"/>
            </a:endParaRPr>
          </a:p>
          <a:p>
            <a:pPr fontAlgn="base">
              <a:lnSpc>
                <a:spcPct val="150000"/>
              </a:lnSpc>
            </a:pP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F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ind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moving 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tag</a:t>
            </a:r>
          </a:p>
          <a:p>
            <a:pPr lvl="1" fontAlgn="base"/>
            <a:r>
              <a:rPr lang="en-US" altLang="zh-TW" sz="2400" dirty="0" err="1" smtClean="0">
                <a:latin typeface="Times New Roman" charset="0"/>
                <a:ea typeface="Times New Roman" charset="0"/>
                <a:cs typeface="Times New Roman" charset="0"/>
              </a:rPr>
              <a:t>Chuyu</a:t>
            </a:r>
            <a:r>
              <a:rPr lang="en-US" altLang="zh-TW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TW" sz="2400" dirty="0">
                <a:latin typeface="Times New Roman" charset="0"/>
                <a:ea typeface="Times New Roman" charset="0"/>
                <a:cs typeface="Times New Roman" charset="0"/>
              </a:rPr>
              <a:t>Wang, Lei </a:t>
            </a:r>
            <a:r>
              <a:rPr lang="en-US" altLang="zh-TW" sz="2400" dirty="0" err="1" smtClean="0">
                <a:latin typeface="Times New Roman" charset="0"/>
                <a:ea typeface="Times New Roman" charset="0"/>
                <a:cs typeface="Times New Roman" charset="0"/>
              </a:rPr>
              <a:t>Xie</a:t>
            </a:r>
            <a:r>
              <a:rPr lang="en-US" altLang="zh-TW" sz="2400" dirty="0">
                <a:latin typeface="Times New Roman" charset="0"/>
                <a:ea typeface="Times New Roman" charset="0"/>
                <a:cs typeface="Times New Roman" charset="0"/>
              </a:rPr>
              <a:t>, Wei </a:t>
            </a:r>
            <a:r>
              <a:rPr lang="en-US" altLang="zh-TW" sz="2400" dirty="0" smtClean="0">
                <a:latin typeface="Times New Roman" charset="0"/>
                <a:ea typeface="Times New Roman" charset="0"/>
                <a:cs typeface="Times New Roman" charset="0"/>
              </a:rPr>
              <a:t>Wang </a:t>
            </a:r>
            <a:r>
              <a:rPr lang="en-US" altLang="zh-TW" sz="2400" b="1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Moving </a:t>
            </a:r>
            <a:r>
              <a:rPr lang="en-US" altLang="zh-TW" sz="2400" b="1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Tag Detection via Physical Layer Analysis for Large-Scale RFID Systems</a:t>
            </a:r>
            <a:r>
              <a:rPr lang="en-US" altLang="zh-TW" sz="2400" dirty="0">
                <a:latin typeface="Times New Roman" charset="0"/>
                <a:ea typeface="Times New Roman" charset="0"/>
                <a:cs typeface="Times New Roman" charset="0"/>
              </a:rPr>
              <a:t>. IEEE </a:t>
            </a:r>
            <a:r>
              <a:rPr lang="en-US" altLang="zh-TW" sz="2400" dirty="0" smtClean="0">
                <a:latin typeface="Times New Roman" charset="0"/>
                <a:ea typeface="Times New Roman" charset="0"/>
                <a:cs typeface="Times New Roman" charset="0"/>
              </a:rPr>
              <a:t>INFOCOM, </a:t>
            </a:r>
            <a:r>
              <a:rPr lang="en-US" altLang="zh-TW" sz="2400" dirty="0">
                <a:latin typeface="Times New Roman" charset="0"/>
                <a:ea typeface="Times New Roman" charset="0"/>
                <a:cs typeface="Times New Roman" charset="0"/>
              </a:rPr>
              <a:t>2016</a:t>
            </a:r>
            <a:endParaRPr lang="en-US" altLang="zh-TW" sz="2400" dirty="0" smtClean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008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Reference</a:t>
            </a:r>
            <a:endParaRPr kumimoji="1"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  <a:hlinkClick r:id="rId2"/>
              </a:rPr>
              <a:t>https://www.flaticon.com/</a:t>
            </a:r>
            <a:endParaRPr kumimoji="1" lang="en-US" altLang="zh-TW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  <a:hlinkClick r:id="rId3"/>
              </a:rPr>
              <a:t>https://www.sitebuilderreport.com/stock-up</a:t>
            </a:r>
            <a:endParaRPr kumimoji="1" lang="en-US" altLang="zh-TW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  <a:hlinkClick r:id="rId4"/>
              </a:rPr>
              <a:t>https://en.wikipedia.org/wiki/Friis_transmission_equation</a:t>
            </a:r>
            <a:endParaRPr lang="en-US" altLang="zh-TW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  <a:hlinkClick r:id="rId5" tooltip="https://en.wikipedia.org/wiki/Path_loss"/>
              </a:rPr>
              <a:t>https://en.wikipedia.org/wiki/Path_loss</a:t>
            </a:r>
            <a:endParaRPr lang="en-US" altLang="zh-TW" dirty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  <a:hlinkClick r:id="rId6" tooltip="https://ccrma.stanford.edu/~jos/fp/Phase_Delay.html"/>
              </a:rPr>
              <a:t>https://ccrma.stanford.edu/~jos/fp/Phase_Delay.html</a:t>
            </a:r>
            <a:endParaRPr lang="en-US" altLang="zh-TW" dirty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  <a:hlinkClick r:id="rId7" tooltip="https://en.wikipedia.org/wiki/Communication_channel"/>
              </a:rPr>
              <a:t>https://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  <a:hlinkClick r:id="rId7" tooltip="https://en.wikipedia.org/wiki/Communication_channel"/>
              </a:rPr>
              <a:t>en.wikipedia.org/wiki/Communication_channel</a:t>
            </a:r>
            <a:endParaRPr lang="en-US" altLang="zh-TW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lang="en-US" altLang="zh-TW" u="sng" dirty="0">
                <a:hlinkClick r:id="rId8"/>
              </a:rPr>
              <a:t>https://</a:t>
            </a:r>
            <a:r>
              <a:rPr lang="en-US" altLang="zh-TW" u="sng" dirty="0" smtClean="0">
                <a:hlinkClick r:id="rId8"/>
              </a:rPr>
              <a:t>en.wikipedia.org/wiki/Fading</a:t>
            </a:r>
            <a:endParaRPr lang="en-US" altLang="zh-TW" dirty="0"/>
          </a:p>
          <a:p>
            <a:r>
              <a:rPr lang="en-US" altLang="zh-TW" dirty="0">
                <a:hlinkClick r:id="rId9"/>
              </a:rPr>
              <a:t>http://</a:t>
            </a:r>
            <a:r>
              <a:rPr lang="en-US" altLang="zh-TW" dirty="0" smtClean="0">
                <a:hlinkClick r:id="rId9"/>
              </a:rPr>
              <a:t>www.sengpielaudio.com/calculator-timedelayphase.html</a:t>
            </a:r>
            <a:endParaRPr lang="en-US" altLang="zh-TW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EPC RFID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protocols 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Class-1 Gen2 UHF RFID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protocol for 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communications</a:t>
            </a:r>
          </a:p>
          <a:p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An empirical study of UHF RFID 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performance</a:t>
            </a:r>
            <a:endParaRPr lang="en-US" altLang="zh-TW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123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Phase Delay</a:t>
            </a:r>
            <a:endParaRPr kumimoji="1"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335360" y="1700808"/>
                <a:ext cx="9965636" cy="4610906"/>
              </a:xfrm>
            </p:spPr>
            <p:txBody>
              <a:bodyPr/>
              <a:lstStyle/>
              <a:p>
                <a:r>
                  <a:rPr kumimoji="1" lang="en-US" altLang="zh-TW" sz="36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Phase delay in </a:t>
                </a:r>
                <a:r>
                  <a:rPr kumimoji="1" lang="en-US" altLang="zh-TW" sz="3600" dirty="0" smtClean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frequency domain</a:t>
                </a:r>
                <a:r>
                  <a:rPr kumimoji="1" lang="en-US" altLang="zh-TW" sz="36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 is the delay in </a:t>
                </a:r>
                <a:r>
                  <a:rPr kumimoji="1" lang="en-US" altLang="zh-TW" sz="3600" dirty="0" smtClean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time domain</a:t>
                </a:r>
                <a:r>
                  <a:rPr kumimoji="1" lang="en-US" altLang="zh-TW" sz="36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.</a:t>
                </a:r>
              </a:p>
              <a:p>
                <a:pPr marL="11112" indent="0">
                  <a:lnSpc>
                    <a:spcPct val="200000"/>
                  </a:lnSpc>
                  <a:buNone/>
                </a:pPr>
                <a:r>
                  <a:rPr kumimoji="1" lang="en-US" altLang="zh-TW" sz="3600" dirty="0" smtClean="0">
                    <a:ea typeface="Cambria Math" charset="0"/>
                    <a:cs typeface="Cambria Math" charset="0"/>
                  </a:rPr>
                  <a:t>	</a:t>
                </a:r>
                <a14:m>
                  <m:oMath xmlns:m="http://schemas.openxmlformats.org/officeDocument/2006/math">
                    <m:r>
                      <a:rPr kumimoji="1" lang="en-US" altLang="zh-TW" sz="3200" i="1">
                        <a:latin typeface="Cambria Math" charset="0"/>
                        <a:ea typeface="Cambria Math" charset="0"/>
                        <a:cs typeface="Cambria Math" charset="0"/>
                      </a:rPr>
                      <m:t>𝜑</m:t>
                    </m:r>
                    <m:r>
                      <a:rPr kumimoji="1" lang="en-US" altLang="zh-TW" sz="3200" i="1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kumimoji="1" lang="en-US" altLang="zh-TW" sz="3600" i="1">
                        <a:latin typeface="Cambria Math" charset="0"/>
                        <a:ea typeface="Cambria Math" charset="0"/>
                        <a:cs typeface="Cambria Math" charset="0"/>
                      </a:rPr>
                      <m:t>2</m:t>
                    </m:r>
                    <m:r>
                      <a:rPr kumimoji="1" lang="en-US" altLang="zh-TW" sz="3600" i="1">
                        <a:latin typeface="Cambria Math" charset="0"/>
                        <a:ea typeface="Cambria Math" charset="0"/>
                        <a:cs typeface="Cambria Math" charset="0"/>
                      </a:rPr>
                      <m:t>𝜋</m:t>
                    </m:r>
                    <m:r>
                      <a:rPr kumimoji="1" lang="en-US" altLang="zh-TW" sz="3600" i="1">
                        <a:latin typeface="Cambria Math" charset="0"/>
                        <a:ea typeface="Cambria Math" charset="0"/>
                        <a:cs typeface="Cambria Math" charset="0"/>
                      </a:rPr>
                      <m:t>𝑓</m:t>
                    </m:r>
                    <m:sSub>
                      <m:sSubPr>
                        <m:ctrlPr>
                          <a:rPr kumimoji="1" lang="en-US" altLang="zh-TW" sz="36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kumimoji="1" lang="en-US" altLang="zh-TW" sz="36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e>
                      <m:sub>
                        <m:r>
                          <a:rPr kumimoji="1" lang="en-US" altLang="zh-TW" sz="36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𝑑</m:t>
                        </m:r>
                      </m:sub>
                    </m:sSub>
                  </m:oMath>
                </a14:m>
                <a:endParaRPr kumimoji="1" lang="en-US" altLang="zh-TW" sz="3600" dirty="0" smtClean="0"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pPr marL="11112" indent="0">
                  <a:buNone/>
                </a:pPr>
                <a:endParaRPr kumimoji="1" lang="en-US" altLang="zh-TW" sz="3600" i="1" dirty="0" smtClean="0">
                  <a:latin typeface="Cambria Math" charset="0"/>
                </a:endParaRPr>
              </a:p>
              <a:p>
                <a:pPr marL="11112" indent="0">
                  <a:buNone/>
                </a:pPr>
                <a:r>
                  <a:rPr kumimoji="1" lang="en-US" altLang="zh-TW" sz="3600" dirty="0" smtClean="0"/>
                  <a:t>   </a:t>
                </a:r>
                <a14:m>
                  <m:oMath xmlns:m="http://schemas.openxmlformats.org/officeDocument/2006/math">
                    <m:r>
                      <a:rPr kumimoji="1" lang="en-US" altLang="zh-TW" sz="3600" i="1">
                        <a:latin typeface="Cambria Math" charset="0"/>
                      </a:rPr>
                      <m:t>𝑦</m:t>
                    </m:r>
                    <m:d>
                      <m:dPr>
                        <m:ctrlPr>
                          <a:rPr kumimoji="1" lang="en-US" altLang="zh-TW" sz="3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TW" sz="3600" i="1">
                            <a:latin typeface="Cambria Math" charset="0"/>
                          </a:rPr>
                          <m:t>𝑡</m:t>
                        </m:r>
                      </m:e>
                    </m:d>
                    <m:r>
                      <a:rPr kumimoji="1" lang="en-US" altLang="zh-TW" sz="3600" i="1">
                        <a:latin typeface="Cambria Math" charset="0"/>
                      </a:rPr>
                      <m:t>= </m:t>
                    </m:r>
                    <m:r>
                      <a:rPr kumimoji="1" lang="en-US" altLang="zh-TW" sz="3600" i="1"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  <m:r>
                      <a:rPr kumimoji="1" lang="en-US" altLang="zh-TW" sz="3600" i="1">
                        <a:latin typeface="Cambria Math" charset="0"/>
                        <a:ea typeface="Cambria Math" charset="0"/>
                        <a:cs typeface="Cambria Math" charset="0"/>
                      </a:rPr>
                      <m:t>∙</m:t>
                    </m:r>
                    <m:r>
                      <a:rPr kumimoji="1" lang="en-US" altLang="zh-TW" sz="3600" i="1">
                        <a:latin typeface="Cambria Math" charset="0"/>
                        <a:ea typeface="Cambria Math" charset="0"/>
                        <a:cs typeface="Cambria Math" charset="0"/>
                      </a:rPr>
                      <m:t>𝑠</m:t>
                    </m:r>
                    <m:d>
                      <m:dPr>
                        <m:ctrlPr>
                          <a:rPr kumimoji="1" lang="en-US" altLang="zh-TW" sz="36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kumimoji="1" lang="en-US" altLang="zh-TW" sz="36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  <m:r>
                          <a:rPr kumimoji="1" lang="en-US" altLang="zh-TW" sz="36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</m:t>
                        </m:r>
                        <m:sSub>
                          <m:sSubPr>
                            <m:ctrlPr>
                              <a:rPr kumimoji="1" lang="en-US" altLang="zh-TW" sz="360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36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e>
                          <m:sub>
                            <m:r>
                              <a:rPr kumimoji="1" lang="en-US" altLang="zh-TW" sz="36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𝑑</m:t>
                            </m:r>
                          </m:sub>
                        </m:sSub>
                      </m:e>
                    </m:d>
                  </m:oMath>
                </a14:m>
                <a:endParaRPr kumimoji="1" lang="en-US" altLang="zh-TW" sz="3600" dirty="0" smtClean="0"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pPr marL="11112" indent="0">
                  <a:buNone/>
                </a:pPr>
                <a:endParaRPr kumimoji="1" lang="en-US" altLang="zh-TW" sz="3600" dirty="0"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pPr marL="11112" indent="0">
                  <a:buNone/>
                </a:pPr>
                <a:r>
                  <a:rPr kumimoji="1" lang="en-US" altLang="zh-TW" sz="3600" b="0" dirty="0" smtClean="0">
                    <a:solidFill>
                      <a:schemeClr val="accent1"/>
                    </a:solidFill>
                    <a:ea typeface="Times New Roman" charset="0"/>
                    <a:cs typeface="Times New Roman" charset="0"/>
                  </a:rPr>
                  <a:t>	</a:t>
                </a:r>
                <a14:m>
                  <m:oMath xmlns:m="http://schemas.openxmlformats.org/officeDocument/2006/math">
                    <m:r>
                      <a:rPr kumimoji="1" lang="en-US" altLang="zh-TW" sz="3600" b="0" i="1" smtClean="0">
                        <a:solidFill>
                          <a:schemeClr val="accent1"/>
                        </a:solidFill>
                        <a:latin typeface="Cambria Math" charset="0"/>
                        <a:ea typeface="Times New Roman" charset="0"/>
                        <a:cs typeface="Times New Roman" charset="0"/>
                      </a:rPr>
                      <m:t>𝑃</m:t>
                    </m:r>
                    <m:d>
                      <m:dPr>
                        <m:ctrlPr>
                          <a:rPr kumimoji="1" lang="en-US" altLang="zh-TW" sz="3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</m:ctrlPr>
                      </m:dPr>
                      <m:e>
                        <m:r>
                          <a:rPr kumimoji="1" lang="en-US" altLang="zh-TW" sz="36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𝑓</m:t>
                        </m:r>
                      </m:e>
                    </m:d>
                    <m:r>
                      <a:rPr kumimoji="1" lang="en-US" altLang="zh-TW" sz="3600" b="0" i="1" smtClean="0">
                        <a:latin typeface="Cambria Math" charset="0"/>
                        <a:ea typeface="Times New Roman" charset="0"/>
                        <a:cs typeface="Times New Roman" charset="0"/>
                      </a:rPr>
                      <m:t>=−</m:t>
                    </m:r>
                    <m:f>
                      <m:fPr>
                        <m:ctrlPr>
                          <a:rPr kumimoji="1" lang="mr-IN" altLang="zh-TW" sz="3600" b="0" i="1" smtClean="0"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</m:ctrlPr>
                      </m:fPr>
                      <m:num>
                        <m:r>
                          <a:rPr kumimoji="1" lang="mr-IN" altLang="zh-TW" sz="3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𝜑</m:t>
                        </m:r>
                      </m:num>
                      <m:den>
                        <m:r>
                          <a:rPr kumimoji="1" lang="mr-IN" altLang="zh-TW" sz="3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𝜔</m:t>
                        </m:r>
                      </m:den>
                    </m:f>
                  </m:oMath>
                </a14:m>
                <a:endParaRPr kumimoji="1" lang="en-US" altLang="zh-TW" sz="3600" dirty="0" smtClean="0"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endParaRPr kumimoji="1" lang="zh-TW" altLang="en-US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5360" y="1700808"/>
                <a:ext cx="9965636" cy="4610906"/>
              </a:xfrm>
              <a:blipFill rotWithShape="0">
                <a:blip r:embed="rId3"/>
                <a:stretch>
                  <a:fillRect l="-1713" t="-2116" b="-26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1598" y="3149802"/>
            <a:ext cx="6139284" cy="2855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94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Channel Fading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60" name="內容版面配置區 59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1769641"/>
            <a:ext cx="7117527" cy="4611687"/>
          </a:xfrm>
        </p:spPr>
      </p:pic>
      <p:cxnSp>
        <p:nvCxnSpPr>
          <p:cNvPr id="62" name="直線接點 61"/>
          <p:cNvCxnSpPr/>
          <p:nvPr/>
        </p:nvCxnSpPr>
        <p:spPr>
          <a:xfrm>
            <a:off x="5915756" y="4555158"/>
            <a:ext cx="1537131" cy="583227"/>
          </a:xfrm>
          <a:prstGeom prst="line">
            <a:avLst/>
          </a:prstGeom>
          <a:ln w="12700">
            <a:solidFill>
              <a:srgbClr val="F60F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文字方塊 68"/>
          <p:cNvSpPr txBox="1"/>
          <p:nvPr/>
        </p:nvSpPr>
        <p:spPr>
          <a:xfrm>
            <a:off x="6795896" y="4410655"/>
            <a:ext cx="4575290" cy="1015663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lang="en-US" altLang="zh-TW" sz="2800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Fluctuation of the local mean: </a:t>
            </a:r>
            <a:endParaRPr lang="en-US" altLang="zh-TW" sz="2800" dirty="0" smtClean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pPr algn="ctr"/>
            <a:r>
              <a:rPr lang="en-US" altLang="zh-TW" sz="3200" b="1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Large-scale</a:t>
            </a:r>
            <a:r>
              <a:rPr lang="en-US" altLang="zh-TW" sz="320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TW" sz="280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fading</a:t>
            </a:r>
            <a:endParaRPr lang="en-US" altLang="zh-TW" sz="2800" dirty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cxnSp>
        <p:nvCxnSpPr>
          <p:cNvPr id="71" name="直線箭頭接點 70"/>
          <p:cNvCxnSpPr/>
          <p:nvPr/>
        </p:nvCxnSpPr>
        <p:spPr>
          <a:xfrm flipV="1">
            <a:off x="6206515" y="2909152"/>
            <a:ext cx="1246372" cy="506496"/>
          </a:xfrm>
          <a:prstGeom prst="straightConnector1">
            <a:avLst/>
          </a:prstGeom>
          <a:ln w="12700">
            <a:headEnd type="triangle" w="lg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文字方塊 75"/>
          <p:cNvSpPr txBox="1"/>
          <p:nvPr/>
        </p:nvSpPr>
        <p:spPr>
          <a:xfrm>
            <a:off x="6805101" y="2147219"/>
            <a:ext cx="4575290" cy="1015663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lang="en-US" altLang="zh-TW" sz="2800" dirty="0">
                <a:solidFill>
                  <a:schemeClr val="accent1"/>
                </a:solidFill>
                <a:latin typeface="Times New Roman" charset="0"/>
                <a:ea typeface="Times New Roman" charset="0"/>
                <a:cs typeface="Times New Roman" charset="0"/>
              </a:rPr>
              <a:t>Fluctuation of the local mean: </a:t>
            </a:r>
          </a:p>
          <a:p>
            <a:pPr algn="ctr"/>
            <a:r>
              <a:rPr lang="en-US" altLang="zh-TW" sz="3200" b="1" dirty="0" smtClean="0">
                <a:solidFill>
                  <a:schemeClr val="accent1"/>
                </a:solidFill>
                <a:latin typeface="Times New Roman" charset="0"/>
                <a:ea typeface="Times New Roman" charset="0"/>
                <a:cs typeface="Times New Roman" charset="0"/>
              </a:rPr>
              <a:t>Small-scale</a:t>
            </a:r>
            <a:r>
              <a:rPr lang="en-US" altLang="zh-TW" sz="3200" dirty="0" smtClean="0">
                <a:solidFill>
                  <a:schemeClr val="accent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TW" sz="2800" dirty="0" smtClean="0">
                <a:solidFill>
                  <a:schemeClr val="accent1"/>
                </a:solidFill>
                <a:latin typeface="Times New Roman" charset="0"/>
                <a:ea typeface="Times New Roman" charset="0"/>
                <a:cs typeface="Times New Roman" charset="0"/>
              </a:rPr>
              <a:t>fading</a:t>
            </a:r>
            <a:endParaRPr lang="en-US" altLang="zh-TW" sz="2800" dirty="0">
              <a:solidFill>
                <a:schemeClr val="accent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文字方塊 76"/>
              <p:cNvSpPr txBox="1"/>
              <p:nvPr/>
            </p:nvSpPr>
            <p:spPr>
              <a:xfrm>
                <a:off x="7267467" y="5609783"/>
                <a:ext cx="3632148" cy="954107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ctr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2800" b="0" i="1" baseline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kumimoji="1" lang="en-US" altLang="zh-TW" sz="2800" b="0" i="1" baseline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charset="0"/>
                            <a:ea typeface="微軟正黑體" panose="020B0604030504040204" pitchFamily="34" charset="-120"/>
                            <a:cs typeface="Arial" panose="020B0604020202020204" pitchFamily="34" charset="0"/>
                          </a:rPr>
                          <m:t>𝑃</m:t>
                        </m:r>
                      </m:e>
                      <m:sub>
                        <m:r>
                          <a:rPr kumimoji="1" lang="en-US" altLang="zh-TW" sz="2800" b="0" i="1" baseline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charset="0"/>
                            <a:ea typeface="微軟正黑體" panose="020B0604030504040204" pitchFamily="34" charset="-120"/>
                            <a:cs typeface="Arial" panose="020B0604020202020204" pitchFamily="34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kumimoji="1" lang="en-US" altLang="zh-TW" sz="2800" b="0" baseline="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  <a:ea typeface="微軟正黑體" panose="020B0604030504040204" pitchFamily="34" charset="-120"/>
                    <a:cs typeface="Arial" panose="020B0604020202020204" pitchFamily="34" charset="0"/>
                  </a:rPr>
                  <a:t> : transmission power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28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kumimoji="1" lang="en-US" altLang="zh-TW" sz="28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charset="0"/>
                            <a:ea typeface="微軟正黑體" panose="020B0604030504040204" pitchFamily="34" charset="-120"/>
                            <a:cs typeface="Arial" panose="020B0604020202020204" pitchFamily="34" charset="0"/>
                          </a:rPr>
                          <m:t>𝑃</m:t>
                        </m:r>
                      </m:e>
                      <m:sub>
                        <m:r>
                          <a:rPr kumimoji="1" lang="en-US" altLang="zh-TW" sz="28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charset="0"/>
                            <a:ea typeface="微軟正黑體" panose="020B0604030504040204" pitchFamily="34" charset="-120"/>
                            <a:cs typeface="Arial" panose="020B0604020202020204" pitchFamily="34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kumimoji="1" lang="en-US" altLang="zh-TW" sz="2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  <a:ea typeface="微軟正黑體" panose="020B0604030504040204" pitchFamily="34" charset="-120"/>
                    <a:cs typeface="Arial" panose="020B0604020202020204" pitchFamily="34" charset="0"/>
                  </a:rPr>
                  <a:t> : </a:t>
                </a:r>
                <a:r>
                  <a:rPr kumimoji="1" lang="en-US" altLang="zh-TW" sz="2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  <a:ea typeface="微軟正黑體" panose="020B0604030504040204" pitchFamily="34" charset="-120"/>
                    <a:cs typeface="Arial" panose="020B0604020202020204" pitchFamily="34" charset="0"/>
                  </a:rPr>
                  <a:t>received </a:t>
                </a:r>
                <a:r>
                  <a:rPr kumimoji="1" lang="en-US" altLang="zh-TW" sz="2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  <a:ea typeface="微軟正黑體" panose="020B0604030504040204" pitchFamily="34" charset="-120"/>
                    <a:cs typeface="Arial" panose="020B0604020202020204" pitchFamily="34" charset="0"/>
                  </a:rPr>
                  <a:t>power</a:t>
                </a:r>
                <a:endParaRPr kumimoji="1" lang="zh-TW" altLang="en-US" sz="2800" b="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77" name="文字方塊 7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7467" y="5609783"/>
                <a:ext cx="3632148" cy="954107"/>
              </a:xfrm>
              <a:prstGeom prst="rect">
                <a:avLst/>
              </a:prstGeom>
              <a:blipFill rotWithShape="0">
                <a:blip r:embed="rId4"/>
                <a:stretch>
                  <a:fillRect t="-5732" r="-2349" b="-1783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70010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NSSLAB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91440" tIns="45720" rIns="91440" bIns="45720" rtlCol="0" anchor="ctr"/>
      <a:lstStyle>
        <a:defPPr>
          <a:defRPr b="0" baseline="0" dirty="0">
            <a:solidFill>
              <a:schemeClr val="tx1">
                <a:lumMod val="65000"/>
                <a:lumOff val="35000"/>
              </a:schemeClr>
            </a:solidFill>
            <a:latin typeface="Calibri" panose="020F0502020204030204" pitchFamily="34" charset="0"/>
            <a:ea typeface="微軟正黑體" panose="020B0604030504040204" pitchFamily="34" charset="-12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NSSLAB" id="{054A3823-8F2B-BD4B-8299-6F9D4C81B364}" vid="{448C0E5F-F807-6544-9BA0-C7F20924CB9E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NSSLAB</Template>
  <TotalTime>5913</TotalTime>
  <Words>2500</Words>
  <Application>Microsoft Office PowerPoint</Application>
  <PresentationFormat>寬螢幕</PresentationFormat>
  <Paragraphs>702</Paragraphs>
  <Slides>74</Slides>
  <Notes>69</Notes>
  <HiddenSlides>3</HiddenSlides>
  <MMClips>1</MMClips>
  <ScaleCrop>false</ScaleCrop>
  <HeadingPairs>
    <vt:vector size="6" baseType="variant">
      <vt:variant>
        <vt:lpstr>使用字型</vt:lpstr>
      </vt:variant>
      <vt:variant>
        <vt:i4>10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74</vt:i4>
      </vt:variant>
    </vt:vector>
  </HeadingPairs>
  <TitlesOfParts>
    <vt:vector size="85" baseType="lpstr">
      <vt:lpstr>Mangal</vt:lpstr>
      <vt:lpstr>微軟正黑體</vt:lpstr>
      <vt:lpstr>新細明體</vt:lpstr>
      <vt:lpstr>標楷體</vt:lpstr>
      <vt:lpstr>Arial</vt:lpstr>
      <vt:lpstr>Calibri</vt:lpstr>
      <vt:lpstr>Cambria Math</vt:lpstr>
      <vt:lpstr>Helvetica</vt:lpstr>
      <vt:lpstr>Times New Roman</vt:lpstr>
      <vt:lpstr>Tw Cen MT Condensed</vt:lpstr>
      <vt:lpstr>NSSLAB</vt:lpstr>
      <vt:lpstr>Freshman Training Course Signal</vt:lpstr>
      <vt:lpstr>Outline</vt:lpstr>
      <vt:lpstr>Outline</vt:lpstr>
      <vt:lpstr>Signal Representation</vt:lpstr>
      <vt:lpstr>Linear Channels</vt:lpstr>
      <vt:lpstr>Linear Channels</vt:lpstr>
      <vt:lpstr>Channel</vt:lpstr>
      <vt:lpstr>Phase Delay</vt:lpstr>
      <vt:lpstr>Channel Fading</vt:lpstr>
      <vt:lpstr>PowerPoint 簡報</vt:lpstr>
      <vt:lpstr>Channel Fading</vt:lpstr>
      <vt:lpstr>Channel Fading</vt:lpstr>
      <vt:lpstr>Channel Fading</vt:lpstr>
      <vt:lpstr>Channel Fading</vt:lpstr>
      <vt:lpstr>Channel Fading</vt:lpstr>
      <vt:lpstr>Channel Fading</vt:lpstr>
      <vt:lpstr>Channel Fading</vt:lpstr>
      <vt:lpstr>Channel Fading</vt:lpstr>
      <vt:lpstr>Channel Fading</vt:lpstr>
      <vt:lpstr>PowerPoint 簡報</vt:lpstr>
      <vt:lpstr>Path Loss</vt:lpstr>
      <vt:lpstr>Outline</vt:lpstr>
      <vt:lpstr>Why Friis’ Formula</vt:lpstr>
      <vt:lpstr>Friis’ Original Formula</vt:lpstr>
      <vt:lpstr>Contemporary Formula</vt:lpstr>
      <vt:lpstr>Contemporary Formula</vt:lpstr>
      <vt:lpstr>Directivities</vt:lpstr>
      <vt:lpstr>Isotropic Radiator</vt:lpstr>
      <vt:lpstr>PowerPoint 簡報</vt:lpstr>
      <vt:lpstr>Channel Fading Summary</vt:lpstr>
      <vt:lpstr>PowerPoint 簡報</vt:lpstr>
      <vt:lpstr>PowerPoint 簡報</vt:lpstr>
      <vt:lpstr>Outline</vt:lpstr>
      <vt:lpstr>PowerPoint 簡報</vt:lpstr>
      <vt:lpstr>RFID Standard</vt:lpstr>
      <vt:lpstr>RFID Reading Frequency</vt:lpstr>
      <vt:lpstr>RFID Reading Frequency</vt:lpstr>
      <vt:lpstr>RFID Setting</vt:lpstr>
      <vt:lpstr>RFID Setting</vt:lpstr>
      <vt:lpstr>RFID Setting</vt:lpstr>
      <vt:lpstr>RFID Setting</vt:lpstr>
      <vt:lpstr>PowerPoint 簡報</vt:lpstr>
      <vt:lpstr>Backscatter</vt:lpstr>
      <vt:lpstr>Backscatter</vt:lpstr>
      <vt:lpstr>Backscatter</vt:lpstr>
      <vt:lpstr>Backscatter</vt:lpstr>
      <vt:lpstr>Backscatter</vt:lpstr>
      <vt:lpstr>Backscatter</vt:lpstr>
      <vt:lpstr>Backscatter</vt:lpstr>
      <vt:lpstr>Backscatter</vt:lpstr>
      <vt:lpstr>Backscatter</vt:lpstr>
      <vt:lpstr>Backscatter</vt:lpstr>
      <vt:lpstr>UHF EPC</vt:lpstr>
      <vt:lpstr>UHF EPC</vt:lpstr>
      <vt:lpstr>FM0</vt:lpstr>
      <vt:lpstr>FM0</vt:lpstr>
      <vt:lpstr>MAC Layer</vt:lpstr>
      <vt:lpstr>Query round</vt:lpstr>
      <vt:lpstr>Query round</vt:lpstr>
      <vt:lpstr>Query round</vt:lpstr>
      <vt:lpstr>Query round</vt:lpstr>
      <vt:lpstr>Query round</vt:lpstr>
      <vt:lpstr>Query round</vt:lpstr>
      <vt:lpstr>Query round</vt:lpstr>
      <vt:lpstr>PowerPoint 簡報</vt:lpstr>
      <vt:lpstr>RN16</vt:lpstr>
      <vt:lpstr>Query round</vt:lpstr>
      <vt:lpstr>Query round</vt:lpstr>
      <vt:lpstr>Query round</vt:lpstr>
      <vt:lpstr>Query round</vt:lpstr>
      <vt:lpstr>Related Work </vt:lpstr>
      <vt:lpstr>Related Work </vt:lpstr>
      <vt:lpstr>Related Work </vt:lpstr>
      <vt:lpstr>Reference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Multi-Touch in the Air: Device-Free Finger Tracking and Gesture Recognition via COTS RFID</dc:title>
  <dc:creator>誠發 黃</dc:creator>
  <cp:lastModifiedBy>NSSLab</cp:lastModifiedBy>
  <cp:revision>952</cp:revision>
  <dcterms:created xsi:type="dcterms:W3CDTF">2018-06-25T02:04:20Z</dcterms:created>
  <dcterms:modified xsi:type="dcterms:W3CDTF">2018-07-31T07:26:51Z</dcterms:modified>
</cp:coreProperties>
</file>